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oppins Bold" charset="0"/>
      <p:regular r:id="rId16"/>
    </p:embeddedFont>
    <p:embeddedFont>
      <p:font typeface="Calibri" pitchFamily="34" charset="0"/>
      <p:regular r:id="rId17"/>
      <p:bold r:id="rId18"/>
      <p:italic r:id="rId19"/>
      <p:boldItalic r:id="rId20"/>
    </p:embeddedFont>
    <p:embeddedFont>
      <p:font typeface="League Spartan" charset="0"/>
      <p:regular r:id="rId21"/>
    </p:embeddedFont>
    <p:embeddedFont>
      <p:font typeface="Poppins" charset="0"/>
      <p:regular r:id="rId22"/>
    </p:embeddedFont>
    <p:embeddedFont>
      <p:font typeface="Poppins Italics" charset="0"/>
      <p:regular r:id="rId23"/>
    </p:embeddedFont>
    <p:embeddedFont>
      <p:font typeface="Poppins Light" charset="0"/>
      <p:regular r:id="rId24"/>
    </p:embeddedFont>
    <p:embeddedFont>
      <p:font typeface="Poppins Bold Italics"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ekrishikendra.com" TargetMode="External"/><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mailto:eagridigitech@gmail.com" TargetMode="External"/><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5.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69.svg"/><Relationship Id="rId10" Type="http://schemas.openxmlformats.org/officeDocument/2006/relationships/hyperlink" Target="http://www.ekrishikendra.com" TargetMode="External"/><Relationship Id="rId4" Type="http://schemas.openxmlformats.org/officeDocument/2006/relationships/image" Target="../media/image44.png"/><Relationship Id="rId9" Type="http://schemas.openxmlformats.org/officeDocument/2006/relationships/image" Target="../media/image7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9.sv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2.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7.png"/><Relationship Id="rId18" Type="http://schemas.openxmlformats.org/officeDocument/2006/relationships/image" Target="../media/image61.sv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55.svg"/><Relationship Id="rId17"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35.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2" Type="http://schemas.openxmlformats.org/officeDocument/2006/relationships/hyperlink" Target="https://www.grandviewresearch.com/industry-analysis/smart-agriculture-farming-market"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28222" y="7442485"/>
            <a:ext cx="3951815" cy="4165286"/>
          </a:xfrm>
          <a:custGeom>
            <a:avLst/>
            <a:gdLst/>
            <a:ahLst/>
            <a:cxnLst/>
            <a:rect l="l" t="t" r="r" b="b"/>
            <a:pathLst>
              <a:path w="3951815" h="4165286">
                <a:moveTo>
                  <a:pt x="0" y="0"/>
                </a:moveTo>
                <a:lnTo>
                  <a:pt x="3951815" y="0"/>
                </a:lnTo>
                <a:lnTo>
                  <a:pt x="3951815" y="4165287"/>
                </a:lnTo>
                <a:lnTo>
                  <a:pt x="0" y="4165287"/>
                </a:lnTo>
                <a:lnTo>
                  <a:pt x="0" y="0"/>
                </a:lnTo>
                <a:close/>
              </a:path>
            </a:pathLst>
          </a:custGeom>
          <a:blipFill>
            <a:blip r:embed="rId2">
              <a:alphaModFix amt="19999"/>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38439" y="6759394"/>
            <a:ext cx="18326439" cy="3779828"/>
          </a:xfrm>
          <a:custGeom>
            <a:avLst/>
            <a:gdLst/>
            <a:ahLst/>
            <a:cxnLst/>
            <a:rect l="l" t="t" r="r" b="b"/>
            <a:pathLst>
              <a:path w="18326439" h="3779828">
                <a:moveTo>
                  <a:pt x="0" y="0"/>
                </a:moveTo>
                <a:lnTo>
                  <a:pt x="18326439" y="0"/>
                </a:lnTo>
                <a:lnTo>
                  <a:pt x="18326439" y="3779828"/>
                </a:lnTo>
                <a:lnTo>
                  <a:pt x="0" y="377982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977259" y="7231204"/>
            <a:ext cx="7447862" cy="1899205"/>
          </a:xfrm>
          <a:custGeom>
            <a:avLst/>
            <a:gdLst/>
            <a:ahLst/>
            <a:cxnLst/>
            <a:rect l="l" t="t" r="r" b="b"/>
            <a:pathLst>
              <a:path w="7447862" h="1899205">
                <a:moveTo>
                  <a:pt x="0" y="0"/>
                </a:moveTo>
                <a:lnTo>
                  <a:pt x="7447862" y="0"/>
                </a:lnTo>
                <a:lnTo>
                  <a:pt x="7447862" y="1899205"/>
                </a:lnTo>
                <a:lnTo>
                  <a:pt x="0" y="189920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grpSp>
        <p:nvGrpSpPr>
          <p:cNvPr id="5" name="Group 5"/>
          <p:cNvGrpSpPr/>
          <p:nvPr/>
        </p:nvGrpSpPr>
        <p:grpSpPr>
          <a:xfrm>
            <a:off x="10086054" y="1509461"/>
            <a:ext cx="10983960" cy="9439341"/>
            <a:chOff x="0" y="0"/>
            <a:chExt cx="812800" cy="698500"/>
          </a:xfrm>
        </p:grpSpPr>
        <p:sp>
          <p:nvSpPr>
            <p:cNvPr id="6" name="Freeform 6"/>
            <p:cNvSpPr/>
            <p:nvPr/>
          </p:nvSpPr>
          <p:spPr>
            <a:xfrm>
              <a:off x="4466" y="0"/>
              <a:ext cx="803867" cy="698500"/>
            </a:xfrm>
            <a:custGeom>
              <a:avLst/>
              <a:gdLst/>
              <a:ahLst/>
              <a:cxnLst/>
              <a:rect l="l" t="t" r="r" b="b"/>
              <a:pathLst>
                <a:path w="803867" h="698500">
                  <a:moveTo>
                    <a:pt x="796637" y="369354"/>
                  </a:moveTo>
                  <a:lnTo>
                    <a:pt x="616831" y="678396"/>
                  </a:lnTo>
                  <a:cubicBezTo>
                    <a:pt x="609589" y="690843"/>
                    <a:pt x="596275" y="698500"/>
                    <a:pt x="581874" y="698500"/>
                  </a:cubicBezTo>
                  <a:lnTo>
                    <a:pt x="221994" y="698500"/>
                  </a:lnTo>
                  <a:cubicBezTo>
                    <a:pt x="207593" y="698500"/>
                    <a:pt x="194279" y="690843"/>
                    <a:pt x="187037" y="678396"/>
                  </a:cubicBezTo>
                  <a:lnTo>
                    <a:pt x="7231" y="369354"/>
                  </a:lnTo>
                  <a:cubicBezTo>
                    <a:pt x="0" y="356927"/>
                    <a:pt x="0" y="341573"/>
                    <a:pt x="7231" y="329146"/>
                  </a:cubicBezTo>
                  <a:lnTo>
                    <a:pt x="187037" y="20104"/>
                  </a:lnTo>
                  <a:cubicBezTo>
                    <a:pt x="194279" y="7657"/>
                    <a:pt x="207593" y="0"/>
                    <a:pt x="221994" y="0"/>
                  </a:cubicBezTo>
                  <a:lnTo>
                    <a:pt x="581874" y="0"/>
                  </a:lnTo>
                  <a:cubicBezTo>
                    <a:pt x="596275" y="0"/>
                    <a:pt x="609589" y="7657"/>
                    <a:pt x="616831" y="20104"/>
                  </a:cubicBezTo>
                  <a:lnTo>
                    <a:pt x="796637" y="329146"/>
                  </a:lnTo>
                  <a:cubicBezTo>
                    <a:pt x="803868" y="341573"/>
                    <a:pt x="803868" y="356927"/>
                    <a:pt x="796637" y="369354"/>
                  </a:cubicBezTo>
                  <a:close/>
                </a:path>
              </a:pathLst>
            </a:custGeom>
            <a:blipFill>
              <a:blip r:embed="rId8"/>
              <a:stretch>
                <a:fillRect l="-48813" r="-48813"/>
              </a:stretch>
            </a:blipFill>
            <a:ln w="152400" cap="rnd">
              <a:solidFill>
                <a:srgbClr val="1C4E40"/>
              </a:solidFill>
              <a:prstDash val="solid"/>
              <a:round/>
            </a:ln>
          </p:spPr>
        </p:sp>
      </p:grpSp>
      <p:grpSp>
        <p:nvGrpSpPr>
          <p:cNvPr id="7" name="Group 7"/>
          <p:cNvGrpSpPr/>
          <p:nvPr/>
        </p:nvGrpSpPr>
        <p:grpSpPr>
          <a:xfrm>
            <a:off x="8408468" y="4363045"/>
            <a:ext cx="5550488" cy="4769950"/>
            <a:chOff x="0" y="0"/>
            <a:chExt cx="812800" cy="698500"/>
          </a:xfrm>
        </p:grpSpPr>
        <p:sp>
          <p:nvSpPr>
            <p:cNvPr id="8" name="Freeform 8"/>
            <p:cNvSpPr/>
            <p:nvPr/>
          </p:nvSpPr>
          <p:spPr>
            <a:xfrm>
              <a:off x="8839" y="0"/>
              <a:ext cx="795123" cy="698500"/>
            </a:xfrm>
            <a:custGeom>
              <a:avLst/>
              <a:gdLst/>
              <a:ahLst/>
              <a:cxnLst/>
              <a:rect l="l" t="t" r="r" b="b"/>
              <a:pathLst>
                <a:path w="795123" h="698500">
                  <a:moveTo>
                    <a:pt x="780813" y="389035"/>
                  </a:moveTo>
                  <a:lnTo>
                    <a:pt x="623909" y="658715"/>
                  </a:lnTo>
                  <a:cubicBezTo>
                    <a:pt x="609577" y="683347"/>
                    <a:pt x="583230" y="698500"/>
                    <a:pt x="554732" y="698500"/>
                  </a:cubicBezTo>
                  <a:lnTo>
                    <a:pt x="240390" y="698500"/>
                  </a:lnTo>
                  <a:cubicBezTo>
                    <a:pt x="211892" y="698500"/>
                    <a:pt x="185545" y="683347"/>
                    <a:pt x="171213" y="658715"/>
                  </a:cubicBezTo>
                  <a:lnTo>
                    <a:pt x="14309" y="389035"/>
                  </a:lnTo>
                  <a:cubicBezTo>
                    <a:pt x="0" y="364442"/>
                    <a:pt x="0" y="334058"/>
                    <a:pt x="14309" y="309465"/>
                  </a:cubicBezTo>
                  <a:lnTo>
                    <a:pt x="171213" y="39785"/>
                  </a:lnTo>
                  <a:cubicBezTo>
                    <a:pt x="185545" y="15153"/>
                    <a:pt x="211892" y="0"/>
                    <a:pt x="240390" y="0"/>
                  </a:cubicBezTo>
                  <a:lnTo>
                    <a:pt x="554732" y="0"/>
                  </a:lnTo>
                  <a:cubicBezTo>
                    <a:pt x="583230" y="0"/>
                    <a:pt x="609577" y="15153"/>
                    <a:pt x="623909" y="39785"/>
                  </a:cubicBezTo>
                  <a:lnTo>
                    <a:pt x="780813" y="309465"/>
                  </a:lnTo>
                  <a:cubicBezTo>
                    <a:pt x="795122" y="334058"/>
                    <a:pt x="795122" y="364442"/>
                    <a:pt x="780813" y="389035"/>
                  </a:cubicBezTo>
                  <a:close/>
                </a:path>
              </a:pathLst>
            </a:custGeom>
            <a:blipFill>
              <a:blip r:embed="rId9"/>
              <a:stretch>
                <a:fillRect t="-6404" b="-6404"/>
              </a:stretch>
            </a:blipFill>
            <a:ln w="152400" cap="rnd">
              <a:solidFill>
                <a:srgbClr val="1C4E40"/>
              </a:solidFill>
              <a:prstDash val="solid"/>
              <a:round/>
            </a:ln>
          </p:spPr>
        </p:sp>
      </p:grpSp>
      <p:grpSp>
        <p:nvGrpSpPr>
          <p:cNvPr id="9" name="Group 9"/>
          <p:cNvGrpSpPr/>
          <p:nvPr/>
        </p:nvGrpSpPr>
        <p:grpSpPr>
          <a:xfrm>
            <a:off x="10923337" y="972437"/>
            <a:ext cx="5411233" cy="866041"/>
            <a:chOff x="0" y="0"/>
            <a:chExt cx="851632" cy="136300"/>
          </a:xfrm>
        </p:grpSpPr>
        <p:sp>
          <p:nvSpPr>
            <p:cNvPr id="10" name="Freeform 10"/>
            <p:cNvSpPr/>
            <p:nvPr/>
          </p:nvSpPr>
          <p:spPr>
            <a:xfrm>
              <a:off x="0" y="0"/>
              <a:ext cx="851632" cy="136300"/>
            </a:xfrm>
            <a:custGeom>
              <a:avLst/>
              <a:gdLst/>
              <a:ahLst/>
              <a:cxnLst/>
              <a:rect l="l" t="t" r="r" b="b"/>
              <a:pathLst>
                <a:path w="851632" h="136300">
                  <a:moveTo>
                    <a:pt x="62951" y="0"/>
                  </a:moveTo>
                  <a:lnTo>
                    <a:pt x="788681" y="0"/>
                  </a:lnTo>
                  <a:cubicBezTo>
                    <a:pt x="823448" y="0"/>
                    <a:pt x="851632" y="28184"/>
                    <a:pt x="851632" y="62951"/>
                  </a:cubicBezTo>
                  <a:lnTo>
                    <a:pt x="851632" y="73348"/>
                  </a:lnTo>
                  <a:cubicBezTo>
                    <a:pt x="851632" y="90044"/>
                    <a:pt x="845000" y="106056"/>
                    <a:pt x="833194" y="117862"/>
                  </a:cubicBezTo>
                  <a:cubicBezTo>
                    <a:pt x="821389" y="129667"/>
                    <a:pt x="805377" y="136300"/>
                    <a:pt x="788681" y="136300"/>
                  </a:cubicBezTo>
                  <a:lnTo>
                    <a:pt x="62951" y="136300"/>
                  </a:lnTo>
                  <a:cubicBezTo>
                    <a:pt x="28184" y="136300"/>
                    <a:pt x="0" y="108115"/>
                    <a:pt x="0" y="73348"/>
                  </a:cubicBezTo>
                  <a:lnTo>
                    <a:pt x="0" y="62951"/>
                  </a:lnTo>
                  <a:cubicBezTo>
                    <a:pt x="0" y="28184"/>
                    <a:pt x="28184" y="0"/>
                    <a:pt x="62951" y="0"/>
                  </a:cubicBezTo>
                  <a:close/>
                </a:path>
              </a:pathLst>
            </a:custGeom>
            <a:solidFill>
              <a:srgbClr val="A1C65E"/>
            </a:solidFill>
          </p:spPr>
        </p:sp>
        <p:sp>
          <p:nvSpPr>
            <p:cNvPr id="11" name="TextBox 11"/>
            <p:cNvSpPr txBox="1"/>
            <p:nvPr/>
          </p:nvSpPr>
          <p:spPr>
            <a:xfrm>
              <a:off x="0" y="19050"/>
              <a:ext cx="851632" cy="117250"/>
            </a:xfrm>
            <a:prstGeom prst="rect">
              <a:avLst/>
            </a:prstGeom>
          </p:spPr>
          <p:txBody>
            <a:bodyPr lIns="50800" tIns="50800" rIns="50800" bIns="50800" rtlCol="0" anchor="ctr"/>
            <a:lstStyle/>
            <a:p>
              <a:pPr algn="ctr">
                <a:lnSpc>
                  <a:spcPts val="1994"/>
                </a:lnSpc>
              </a:pPr>
              <a:endParaRPr/>
            </a:p>
          </p:txBody>
        </p:sp>
      </p:grpSp>
      <p:grpSp>
        <p:nvGrpSpPr>
          <p:cNvPr id="12" name="Group 12"/>
          <p:cNvGrpSpPr/>
          <p:nvPr/>
        </p:nvGrpSpPr>
        <p:grpSpPr>
          <a:xfrm>
            <a:off x="7204130" y="7642449"/>
            <a:ext cx="3132950" cy="866041"/>
            <a:chOff x="0" y="0"/>
            <a:chExt cx="493071" cy="136300"/>
          </a:xfrm>
        </p:grpSpPr>
        <p:sp>
          <p:nvSpPr>
            <p:cNvPr id="13" name="Freeform 13"/>
            <p:cNvSpPr/>
            <p:nvPr/>
          </p:nvSpPr>
          <p:spPr>
            <a:xfrm>
              <a:off x="0" y="0"/>
              <a:ext cx="493071" cy="136300"/>
            </a:xfrm>
            <a:custGeom>
              <a:avLst/>
              <a:gdLst/>
              <a:ahLst/>
              <a:cxnLst/>
              <a:rect l="l" t="t" r="r" b="b"/>
              <a:pathLst>
                <a:path w="493071" h="136300">
                  <a:moveTo>
                    <a:pt x="68150" y="0"/>
                  </a:moveTo>
                  <a:lnTo>
                    <a:pt x="424921" y="0"/>
                  </a:lnTo>
                  <a:cubicBezTo>
                    <a:pt x="462559" y="0"/>
                    <a:pt x="493071" y="30512"/>
                    <a:pt x="493071" y="68150"/>
                  </a:cubicBezTo>
                  <a:lnTo>
                    <a:pt x="493071" y="68150"/>
                  </a:lnTo>
                  <a:cubicBezTo>
                    <a:pt x="493071" y="86224"/>
                    <a:pt x="485891" y="103558"/>
                    <a:pt x="473110" y="116339"/>
                  </a:cubicBezTo>
                  <a:cubicBezTo>
                    <a:pt x="460330" y="129120"/>
                    <a:pt x="442996" y="136300"/>
                    <a:pt x="424921" y="136300"/>
                  </a:cubicBezTo>
                  <a:lnTo>
                    <a:pt x="68150" y="136300"/>
                  </a:lnTo>
                  <a:cubicBezTo>
                    <a:pt x="30512" y="136300"/>
                    <a:pt x="0" y="105788"/>
                    <a:pt x="0" y="68150"/>
                  </a:cubicBezTo>
                  <a:lnTo>
                    <a:pt x="0" y="68150"/>
                  </a:lnTo>
                  <a:cubicBezTo>
                    <a:pt x="0" y="30512"/>
                    <a:pt x="30512" y="0"/>
                    <a:pt x="68150" y="0"/>
                  </a:cubicBezTo>
                  <a:close/>
                </a:path>
              </a:pathLst>
            </a:custGeom>
            <a:solidFill>
              <a:srgbClr val="A1C65E"/>
            </a:solidFill>
          </p:spPr>
        </p:sp>
        <p:sp>
          <p:nvSpPr>
            <p:cNvPr id="14" name="TextBox 14"/>
            <p:cNvSpPr txBox="1"/>
            <p:nvPr/>
          </p:nvSpPr>
          <p:spPr>
            <a:xfrm>
              <a:off x="0" y="19050"/>
              <a:ext cx="493071" cy="117250"/>
            </a:xfrm>
            <a:prstGeom prst="rect">
              <a:avLst/>
            </a:prstGeom>
          </p:spPr>
          <p:txBody>
            <a:bodyPr lIns="50800" tIns="50800" rIns="50800" bIns="50800" rtlCol="0" anchor="ctr"/>
            <a:lstStyle/>
            <a:p>
              <a:pPr algn="ctr">
                <a:lnSpc>
                  <a:spcPts val="1994"/>
                </a:lnSpc>
              </a:pPr>
              <a:endParaRPr/>
            </a:p>
          </p:txBody>
        </p:sp>
      </p:grpSp>
      <p:sp>
        <p:nvSpPr>
          <p:cNvPr id="15" name="Freeform 15"/>
          <p:cNvSpPr/>
          <p:nvPr/>
        </p:nvSpPr>
        <p:spPr>
          <a:xfrm>
            <a:off x="8559050" y="2678934"/>
            <a:ext cx="1130326" cy="812422"/>
          </a:xfrm>
          <a:custGeom>
            <a:avLst/>
            <a:gdLst/>
            <a:ahLst/>
            <a:cxnLst/>
            <a:rect l="l" t="t" r="r" b="b"/>
            <a:pathLst>
              <a:path w="1130326" h="812422">
                <a:moveTo>
                  <a:pt x="0" y="0"/>
                </a:moveTo>
                <a:lnTo>
                  <a:pt x="1130326" y="0"/>
                </a:lnTo>
                <a:lnTo>
                  <a:pt x="1130326" y="812422"/>
                </a:lnTo>
                <a:lnTo>
                  <a:pt x="0" y="812422"/>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a:off x="1473049" y="972437"/>
            <a:ext cx="6483296" cy="2450531"/>
          </a:xfrm>
          <a:custGeom>
            <a:avLst/>
            <a:gdLst/>
            <a:ahLst/>
            <a:cxnLst/>
            <a:rect l="l" t="t" r="r" b="b"/>
            <a:pathLst>
              <a:path w="6483296" h="2450531">
                <a:moveTo>
                  <a:pt x="0" y="0"/>
                </a:moveTo>
                <a:lnTo>
                  <a:pt x="6483296" y="0"/>
                </a:lnTo>
                <a:lnTo>
                  <a:pt x="6483296" y="2450531"/>
                </a:lnTo>
                <a:lnTo>
                  <a:pt x="0" y="2450531"/>
                </a:lnTo>
                <a:lnTo>
                  <a:pt x="0" y="0"/>
                </a:lnTo>
                <a:close/>
              </a:path>
            </a:pathLst>
          </a:custGeom>
          <a:blipFill>
            <a:blip r:embed="rId12"/>
            <a:stretch>
              <a:fillRect/>
            </a:stretch>
          </a:blipFill>
        </p:spPr>
      </p:sp>
      <p:sp>
        <p:nvSpPr>
          <p:cNvPr id="17" name="TextBox 17"/>
          <p:cNvSpPr txBox="1"/>
          <p:nvPr/>
        </p:nvSpPr>
        <p:spPr>
          <a:xfrm>
            <a:off x="11192611" y="1059457"/>
            <a:ext cx="4872684" cy="711051"/>
          </a:xfrm>
          <a:prstGeom prst="rect">
            <a:avLst/>
          </a:prstGeom>
        </p:spPr>
        <p:txBody>
          <a:bodyPr lIns="0" tIns="0" rIns="0" bIns="0" rtlCol="0" anchor="t">
            <a:spAutoFit/>
          </a:bodyPr>
          <a:lstStyle/>
          <a:p>
            <a:pPr algn="l">
              <a:lnSpc>
                <a:spcPts val="2799"/>
              </a:lnSpc>
            </a:pPr>
            <a:r>
              <a:rPr lang="en-US" sz="2499">
                <a:solidFill>
                  <a:srgbClr val="000000"/>
                </a:solidFill>
                <a:latin typeface="Nexa Bold Italics"/>
                <a:ea typeface="Nexa Bold Italics"/>
                <a:cs typeface="Nexa Bold Italics"/>
                <a:sym typeface="Nexa Bold Italics"/>
              </a:rPr>
              <a:t>AGRIDIGI TECH (OPC) </a:t>
            </a:r>
          </a:p>
          <a:p>
            <a:pPr algn="l">
              <a:lnSpc>
                <a:spcPts val="2799"/>
              </a:lnSpc>
            </a:pPr>
            <a:r>
              <a:rPr lang="en-US" sz="2499">
                <a:solidFill>
                  <a:srgbClr val="000000"/>
                </a:solidFill>
                <a:latin typeface="Nexa Bold Italics"/>
                <a:ea typeface="Nexa Bold Italics"/>
                <a:cs typeface="Nexa Bold Italics"/>
                <a:sym typeface="Nexa Bold Italics"/>
              </a:rPr>
              <a:t>PRIVATE LIMITED</a:t>
            </a:r>
          </a:p>
        </p:txBody>
      </p:sp>
      <p:sp>
        <p:nvSpPr>
          <p:cNvPr id="18" name="TextBox 18"/>
          <p:cNvSpPr txBox="1"/>
          <p:nvPr/>
        </p:nvSpPr>
        <p:spPr>
          <a:xfrm>
            <a:off x="7337903" y="7859011"/>
            <a:ext cx="2849130" cy="450852"/>
          </a:xfrm>
          <a:prstGeom prst="rect">
            <a:avLst/>
          </a:prstGeom>
        </p:spPr>
        <p:txBody>
          <a:bodyPr lIns="0" tIns="0" rIns="0" bIns="0" rtlCol="0" anchor="t">
            <a:spAutoFit/>
          </a:bodyPr>
          <a:lstStyle/>
          <a:p>
            <a:pPr algn="ctr">
              <a:lnSpc>
                <a:spcPts val="3504"/>
              </a:lnSpc>
            </a:pPr>
            <a:r>
              <a:rPr lang="en-US" sz="3128" u="sng">
                <a:solidFill>
                  <a:srgbClr val="000000"/>
                </a:solidFill>
                <a:latin typeface="Nexa"/>
                <a:ea typeface="Nexa"/>
                <a:cs typeface="Nexa"/>
                <a:sym typeface="Nexa"/>
                <a:hlinkClick r:id="rId13" tooltip="http://www.ekrishikendra.com"/>
              </a:rPr>
              <a:t>VISIT US</a:t>
            </a:r>
          </a:p>
        </p:txBody>
      </p:sp>
      <p:sp>
        <p:nvSpPr>
          <p:cNvPr id="19" name="TextBox 19"/>
          <p:cNvSpPr txBox="1"/>
          <p:nvPr/>
        </p:nvSpPr>
        <p:spPr>
          <a:xfrm>
            <a:off x="1110427" y="4188898"/>
            <a:ext cx="6533555" cy="1403201"/>
          </a:xfrm>
          <a:prstGeom prst="rect">
            <a:avLst/>
          </a:prstGeom>
        </p:spPr>
        <p:txBody>
          <a:bodyPr lIns="0" tIns="0" rIns="0" bIns="0" rtlCol="0" anchor="t">
            <a:spAutoFit/>
          </a:bodyPr>
          <a:lstStyle/>
          <a:p>
            <a:pPr algn="l">
              <a:lnSpc>
                <a:spcPts val="6299"/>
              </a:lnSpc>
            </a:pPr>
            <a:r>
              <a:rPr lang="en-US" sz="4500">
                <a:solidFill>
                  <a:srgbClr val="048E50"/>
                </a:solidFill>
                <a:latin typeface="League Spartan"/>
                <a:ea typeface="League Spartan"/>
                <a:cs typeface="League Spartan"/>
                <a:sym typeface="League Spartan"/>
              </a:rPr>
              <a:t>AGRIDIGI TECH (OPC) </a:t>
            </a:r>
          </a:p>
          <a:p>
            <a:pPr algn="l">
              <a:lnSpc>
                <a:spcPts val="4900"/>
              </a:lnSpc>
            </a:pPr>
            <a:r>
              <a:rPr lang="en-US" sz="3500">
                <a:solidFill>
                  <a:srgbClr val="048E50"/>
                </a:solidFill>
                <a:latin typeface="League Spartan"/>
                <a:ea typeface="League Spartan"/>
                <a:cs typeface="League Spartan"/>
                <a:sym typeface="League Spartan"/>
              </a:rPr>
              <a:t>PRIVATE LIMITED</a:t>
            </a:r>
          </a:p>
        </p:txBody>
      </p:sp>
      <p:sp>
        <p:nvSpPr>
          <p:cNvPr id="20" name="TextBox 20"/>
          <p:cNvSpPr txBox="1"/>
          <p:nvPr/>
        </p:nvSpPr>
        <p:spPr>
          <a:xfrm>
            <a:off x="1028700" y="5556399"/>
            <a:ext cx="5185976" cy="853777"/>
          </a:xfrm>
          <a:prstGeom prst="rect">
            <a:avLst/>
          </a:prstGeom>
        </p:spPr>
        <p:txBody>
          <a:bodyPr lIns="0" tIns="0" rIns="0" bIns="0" rtlCol="0" anchor="t">
            <a:spAutoFit/>
          </a:bodyPr>
          <a:lstStyle/>
          <a:p>
            <a:pPr algn="l">
              <a:lnSpc>
                <a:spcPts val="3324"/>
              </a:lnSpc>
            </a:pPr>
            <a:r>
              <a:rPr lang="en-US" sz="2499">
                <a:solidFill>
                  <a:srgbClr val="000000"/>
                </a:solidFill>
                <a:latin typeface="Poppins Bold Italics"/>
                <a:ea typeface="Poppins Bold Italics"/>
                <a:cs typeface="Poppins Bold Italics"/>
                <a:sym typeface="Poppins Bold Italics"/>
              </a:rPr>
              <a:t>eKrishiKendra - Revolutionizing Indian Agriculture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5227" y="2550367"/>
            <a:ext cx="6824553" cy="6448199"/>
            <a:chOff x="0" y="0"/>
            <a:chExt cx="1797413" cy="1698291"/>
          </a:xfrm>
        </p:grpSpPr>
        <p:sp>
          <p:nvSpPr>
            <p:cNvPr id="3" name="Freeform 3"/>
            <p:cNvSpPr/>
            <p:nvPr/>
          </p:nvSpPr>
          <p:spPr>
            <a:xfrm>
              <a:off x="0" y="0"/>
              <a:ext cx="1797413" cy="1698291"/>
            </a:xfrm>
            <a:custGeom>
              <a:avLst/>
              <a:gdLst/>
              <a:ahLst/>
              <a:cxnLst/>
              <a:rect l="l" t="t" r="r" b="b"/>
              <a:pathLst>
                <a:path w="1797413" h="1698291">
                  <a:moveTo>
                    <a:pt x="27226" y="0"/>
                  </a:moveTo>
                  <a:lnTo>
                    <a:pt x="1770187" y="0"/>
                  </a:lnTo>
                  <a:cubicBezTo>
                    <a:pt x="1777408" y="0"/>
                    <a:pt x="1784333" y="2868"/>
                    <a:pt x="1789439" y="7974"/>
                  </a:cubicBezTo>
                  <a:cubicBezTo>
                    <a:pt x="1794545" y="13080"/>
                    <a:pt x="1797413" y="20005"/>
                    <a:pt x="1797413" y="27226"/>
                  </a:cubicBezTo>
                  <a:lnTo>
                    <a:pt x="1797413" y="1671065"/>
                  </a:lnTo>
                  <a:cubicBezTo>
                    <a:pt x="1797413" y="1678286"/>
                    <a:pt x="1794545" y="1685211"/>
                    <a:pt x="1789439" y="1690317"/>
                  </a:cubicBezTo>
                  <a:cubicBezTo>
                    <a:pt x="1784333" y="1695423"/>
                    <a:pt x="1777408" y="1698291"/>
                    <a:pt x="1770187" y="1698291"/>
                  </a:cubicBezTo>
                  <a:lnTo>
                    <a:pt x="27226" y="1698291"/>
                  </a:lnTo>
                  <a:cubicBezTo>
                    <a:pt x="20005" y="1698291"/>
                    <a:pt x="13080" y="1695423"/>
                    <a:pt x="7974" y="1690317"/>
                  </a:cubicBezTo>
                  <a:cubicBezTo>
                    <a:pt x="2868" y="1685211"/>
                    <a:pt x="0" y="1678286"/>
                    <a:pt x="0" y="1671065"/>
                  </a:cubicBezTo>
                  <a:lnTo>
                    <a:pt x="0" y="27226"/>
                  </a:lnTo>
                  <a:cubicBezTo>
                    <a:pt x="0" y="20005"/>
                    <a:pt x="2868" y="13080"/>
                    <a:pt x="7974" y="7974"/>
                  </a:cubicBezTo>
                  <a:cubicBezTo>
                    <a:pt x="13080" y="2868"/>
                    <a:pt x="20005" y="0"/>
                    <a:pt x="27226" y="0"/>
                  </a:cubicBezTo>
                  <a:close/>
                </a:path>
              </a:pathLst>
            </a:custGeom>
            <a:solidFill>
              <a:srgbClr val="000000">
                <a:alpha val="0"/>
              </a:srgbClr>
            </a:solidFill>
            <a:ln w="19050" cap="rnd">
              <a:solidFill>
                <a:srgbClr val="004B27"/>
              </a:solidFill>
              <a:prstDash val="solid"/>
              <a:round/>
            </a:ln>
          </p:spPr>
        </p:sp>
        <p:sp>
          <p:nvSpPr>
            <p:cNvPr id="4" name="TextBox 4"/>
            <p:cNvSpPr txBox="1"/>
            <p:nvPr/>
          </p:nvSpPr>
          <p:spPr>
            <a:xfrm>
              <a:off x="0" y="-66675"/>
              <a:ext cx="1797413" cy="1764966"/>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1867662" y="3218613"/>
            <a:ext cx="6130259" cy="1410643"/>
          </a:xfrm>
          <a:prstGeom prst="rect">
            <a:avLst/>
          </a:prstGeom>
        </p:spPr>
        <p:txBody>
          <a:bodyPr lIns="0" tIns="0" rIns="0" bIns="0" rtlCol="0" anchor="t">
            <a:spAutoFit/>
          </a:bodyPr>
          <a:lstStyle/>
          <a:p>
            <a:pPr algn="just">
              <a:lnSpc>
                <a:spcPts val="2800"/>
              </a:lnSpc>
            </a:pPr>
            <a:r>
              <a:rPr lang="en-US" sz="2000" dirty="0">
                <a:solidFill>
                  <a:srgbClr val="000000"/>
                </a:solidFill>
                <a:latin typeface="Poppins Bold"/>
                <a:ea typeface="Poppins Bold"/>
                <a:cs typeface="Poppins Bold"/>
                <a:sym typeface="Poppins Bold"/>
              </a:rPr>
              <a:t>Direct Sales Model</a:t>
            </a:r>
          </a:p>
          <a:p>
            <a:pPr algn="just">
              <a:lnSpc>
                <a:spcPts val="3219"/>
              </a:lnSpc>
            </a:pPr>
            <a:endParaRPr lang="en-US" sz="2000" dirty="0">
              <a:solidFill>
                <a:srgbClr val="000000"/>
              </a:solidFill>
              <a:latin typeface="Poppins Bold"/>
              <a:ea typeface="Poppins Bold"/>
              <a:cs typeface="Poppins Bold"/>
              <a:sym typeface="Poppins Bold"/>
            </a:endParaRPr>
          </a:p>
          <a:p>
            <a:pPr algn="just">
              <a:lnSpc>
                <a:spcPts val="2520"/>
              </a:lnSpc>
              <a:spcBef>
                <a:spcPct val="0"/>
              </a:spcBef>
            </a:pPr>
            <a:r>
              <a:rPr lang="en-US" sz="1800" dirty="0">
                <a:solidFill>
                  <a:srgbClr val="000000"/>
                </a:solidFill>
                <a:latin typeface="Poppins"/>
                <a:ea typeface="Poppins"/>
                <a:cs typeface="Poppins"/>
                <a:sym typeface="Poppins"/>
              </a:rPr>
              <a:t>Revenue from direct sales of farm produces and </a:t>
            </a:r>
            <a:r>
              <a:rPr lang="en-US" sz="1800" dirty="0" err="1">
                <a:solidFill>
                  <a:srgbClr val="000000"/>
                </a:solidFill>
                <a:latin typeface="Poppins"/>
                <a:ea typeface="Poppins"/>
                <a:cs typeface="Poppins"/>
                <a:sym typeface="Poppins"/>
              </a:rPr>
              <a:t>agri</a:t>
            </a:r>
            <a:r>
              <a:rPr lang="en-US" sz="1800" dirty="0">
                <a:solidFill>
                  <a:srgbClr val="000000"/>
                </a:solidFill>
                <a:latin typeface="Poppins"/>
                <a:ea typeface="Poppins"/>
                <a:cs typeface="Poppins"/>
                <a:sym typeface="Poppins"/>
              </a:rPr>
              <a:t> </a:t>
            </a:r>
            <a:r>
              <a:rPr lang="en-US" sz="1800" dirty="0" smtClean="0">
                <a:solidFill>
                  <a:srgbClr val="000000"/>
                </a:solidFill>
                <a:latin typeface="Poppins"/>
                <a:ea typeface="Poppins"/>
                <a:cs typeface="Poppins"/>
                <a:sym typeface="Poppins"/>
              </a:rPr>
              <a:t>inputs.</a:t>
            </a:r>
            <a:endParaRPr lang="en-US" sz="1800" dirty="0">
              <a:solidFill>
                <a:srgbClr val="000000"/>
              </a:solidFill>
              <a:latin typeface="Poppins"/>
              <a:ea typeface="Poppins"/>
              <a:cs typeface="Poppins"/>
              <a:sym typeface="Poppins"/>
            </a:endParaRPr>
          </a:p>
        </p:txBody>
      </p:sp>
      <p:sp>
        <p:nvSpPr>
          <p:cNvPr id="6" name="TextBox 6"/>
          <p:cNvSpPr txBox="1"/>
          <p:nvPr/>
        </p:nvSpPr>
        <p:spPr>
          <a:xfrm>
            <a:off x="2160654" y="1923896"/>
            <a:ext cx="5511147" cy="4413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Poppins Bold"/>
                <a:ea typeface="Poppins Bold"/>
                <a:cs typeface="Poppins Bold"/>
                <a:sym typeface="Poppins Bold"/>
              </a:rPr>
              <a:t>Primary Source of Revenue</a:t>
            </a:r>
          </a:p>
        </p:txBody>
      </p:sp>
      <p:sp>
        <p:nvSpPr>
          <p:cNvPr id="7" name="TextBox 7"/>
          <p:cNvSpPr txBox="1"/>
          <p:nvPr/>
        </p:nvSpPr>
        <p:spPr>
          <a:xfrm>
            <a:off x="1851097" y="5428875"/>
            <a:ext cx="6130259" cy="2051844"/>
          </a:xfrm>
          <a:prstGeom prst="rect">
            <a:avLst/>
          </a:prstGeom>
        </p:spPr>
        <p:txBody>
          <a:bodyPr lIns="0" tIns="0" rIns="0" bIns="0" rtlCol="0" anchor="t">
            <a:spAutoFit/>
          </a:bodyPr>
          <a:lstStyle/>
          <a:p>
            <a:pPr algn="just">
              <a:lnSpc>
                <a:spcPts val="2800"/>
              </a:lnSpc>
            </a:pPr>
            <a:r>
              <a:rPr lang="en-US" sz="2000" dirty="0">
                <a:solidFill>
                  <a:srgbClr val="000000"/>
                </a:solidFill>
                <a:latin typeface="Poppins Bold"/>
                <a:ea typeface="Poppins Bold"/>
                <a:cs typeface="Poppins Bold"/>
                <a:sym typeface="Poppins Bold"/>
              </a:rPr>
              <a:t>Subscription Services</a:t>
            </a:r>
          </a:p>
          <a:p>
            <a:pPr algn="just">
              <a:lnSpc>
                <a:spcPts val="3219"/>
              </a:lnSpc>
            </a:pPr>
            <a:endParaRPr lang="en-US" sz="2000" dirty="0">
              <a:solidFill>
                <a:srgbClr val="000000"/>
              </a:solidFill>
              <a:latin typeface="Poppins Bold"/>
              <a:ea typeface="Poppins Bold"/>
              <a:cs typeface="Poppins Bold"/>
              <a:sym typeface="Poppins Bold"/>
            </a:endParaRPr>
          </a:p>
          <a:p>
            <a:pPr algn="just">
              <a:lnSpc>
                <a:spcPts val="2520"/>
              </a:lnSpc>
              <a:spcBef>
                <a:spcPct val="0"/>
              </a:spcBef>
            </a:pPr>
            <a:r>
              <a:rPr lang="en-US" sz="1800" dirty="0">
                <a:solidFill>
                  <a:srgbClr val="000000"/>
                </a:solidFill>
                <a:latin typeface="Poppins"/>
                <a:ea typeface="Poppins"/>
                <a:cs typeface="Poppins"/>
                <a:sym typeface="Poppins"/>
              </a:rPr>
              <a:t>Monthly or annual subscriptions for premium features such as </a:t>
            </a:r>
            <a:r>
              <a:rPr lang="en-US" dirty="0">
                <a:solidFill>
                  <a:srgbClr val="000000"/>
                </a:solidFill>
                <a:latin typeface="Poppins"/>
                <a:ea typeface="Poppins"/>
                <a:cs typeface="Poppins"/>
                <a:sym typeface="Poppins"/>
              </a:rPr>
              <a:t>dealer </a:t>
            </a:r>
            <a:r>
              <a:rPr lang="en-US" dirty="0" smtClean="0">
                <a:solidFill>
                  <a:srgbClr val="000000"/>
                </a:solidFill>
                <a:latin typeface="Poppins"/>
                <a:ea typeface="Poppins"/>
                <a:cs typeface="Poppins"/>
                <a:sym typeface="Poppins"/>
              </a:rPr>
              <a:t>networks,  sales, B2B , B2C, Placement etc.</a:t>
            </a:r>
            <a:endParaRPr lang="en-US" sz="1800" dirty="0" smtClean="0">
              <a:solidFill>
                <a:srgbClr val="000000"/>
              </a:solidFill>
              <a:latin typeface="Poppins"/>
              <a:ea typeface="Poppins"/>
              <a:cs typeface="Poppins"/>
              <a:sym typeface="Poppins"/>
            </a:endParaRPr>
          </a:p>
          <a:p>
            <a:pPr algn="just">
              <a:lnSpc>
                <a:spcPts val="2520"/>
              </a:lnSpc>
              <a:spcBef>
                <a:spcPct val="0"/>
              </a:spcBef>
            </a:pPr>
            <a:endParaRPr lang="en-US" dirty="0" smtClean="0">
              <a:solidFill>
                <a:srgbClr val="000000"/>
              </a:solidFill>
              <a:latin typeface="Poppins"/>
              <a:ea typeface="Poppins"/>
              <a:cs typeface="Poppins"/>
              <a:sym typeface="Poppins"/>
            </a:endParaRPr>
          </a:p>
        </p:txBody>
      </p:sp>
      <p:grpSp>
        <p:nvGrpSpPr>
          <p:cNvPr id="8" name="Group 8"/>
          <p:cNvGrpSpPr/>
          <p:nvPr/>
        </p:nvGrpSpPr>
        <p:grpSpPr>
          <a:xfrm>
            <a:off x="9766146" y="2581501"/>
            <a:ext cx="6824553" cy="6448199"/>
            <a:chOff x="0" y="0"/>
            <a:chExt cx="1797413" cy="1698291"/>
          </a:xfrm>
        </p:grpSpPr>
        <p:sp>
          <p:nvSpPr>
            <p:cNvPr id="9" name="Freeform 9"/>
            <p:cNvSpPr/>
            <p:nvPr/>
          </p:nvSpPr>
          <p:spPr>
            <a:xfrm>
              <a:off x="0" y="0"/>
              <a:ext cx="1797413" cy="1698291"/>
            </a:xfrm>
            <a:custGeom>
              <a:avLst/>
              <a:gdLst/>
              <a:ahLst/>
              <a:cxnLst/>
              <a:rect l="l" t="t" r="r" b="b"/>
              <a:pathLst>
                <a:path w="1797413" h="1698291">
                  <a:moveTo>
                    <a:pt x="27226" y="0"/>
                  </a:moveTo>
                  <a:lnTo>
                    <a:pt x="1770187" y="0"/>
                  </a:lnTo>
                  <a:cubicBezTo>
                    <a:pt x="1777408" y="0"/>
                    <a:pt x="1784333" y="2868"/>
                    <a:pt x="1789439" y="7974"/>
                  </a:cubicBezTo>
                  <a:cubicBezTo>
                    <a:pt x="1794545" y="13080"/>
                    <a:pt x="1797413" y="20005"/>
                    <a:pt x="1797413" y="27226"/>
                  </a:cubicBezTo>
                  <a:lnTo>
                    <a:pt x="1797413" y="1671065"/>
                  </a:lnTo>
                  <a:cubicBezTo>
                    <a:pt x="1797413" y="1678286"/>
                    <a:pt x="1794545" y="1685211"/>
                    <a:pt x="1789439" y="1690317"/>
                  </a:cubicBezTo>
                  <a:cubicBezTo>
                    <a:pt x="1784333" y="1695423"/>
                    <a:pt x="1777408" y="1698291"/>
                    <a:pt x="1770187" y="1698291"/>
                  </a:cubicBezTo>
                  <a:lnTo>
                    <a:pt x="27226" y="1698291"/>
                  </a:lnTo>
                  <a:cubicBezTo>
                    <a:pt x="20005" y="1698291"/>
                    <a:pt x="13080" y="1695423"/>
                    <a:pt x="7974" y="1690317"/>
                  </a:cubicBezTo>
                  <a:cubicBezTo>
                    <a:pt x="2868" y="1685211"/>
                    <a:pt x="0" y="1678286"/>
                    <a:pt x="0" y="1671065"/>
                  </a:cubicBezTo>
                  <a:lnTo>
                    <a:pt x="0" y="27226"/>
                  </a:lnTo>
                  <a:cubicBezTo>
                    <a:pt x="0" y="20005"/>
                    <a:pt x="2868" y="13080"/>
                    <a:pt x="7974" y="7974"/>
                  </a:cubicBezTo>
                  <a:cubicBezTo>
                    <a:pt x="13080" y="2868"/>
                    <a:pt x="20005" y="0"/>
                    <a:pt x="27226" y="0"/>
                  </a:cubicBezTo>
                  <a:close/>
                </a:path>
              </a:pathLst>
            </a:custGeom>
            <a:solidFill>
              <a:srgbClr val="000000">
                <a:alpha val="0"/>
              </a:srgbClr>
            </a:solidFill>
            <a:ln w="19050" cap="rnd">
              <a:solidFill>
                <a:srgbClr val="004B27"/>
              </a:solidFill>
              <a:prstDash val="solid"/>
              <a:round/>
            </a:ln>
          </p:spPr>
        </p:sp>
        <p:sp>
          <p:nvSpPr>
            <p:cNvPr id="10" name="TextBox 10"/>
            <p:cNvSpPr txBox="1"/>
            <p:nvPr/>
          </p:nvSpPr>
          <p:spPr>
            <a:xfrm>
              <a:off x="0" y="-66675"/>
              <a:ext cx="1797413" cy="1764966"/>
            </a:xfrm>
            <a:prstGeom prst="rect">
              <a:avLst/>
            </a:prstGeom>
          </p:spPr>
          <p:txBody>
            <a:bodyPr lIns="50800" tIns="50800" rIns="50800" bIns="50800" rtlCol="0" anchor="ctr"/>
            <a:lstStyle/>
            <a:p>
              <a:pPr algn="ctr">
                <a:lnSpc>
                  <a:spcPts val="3499"/>
                </a:lnSpc>
              </a:pPr>
              <a:endParaRPr/>
            </a:p>
          </p:txBody>
        </p:sp>
      </p:grpSp>
      <p:sp>
        <p:nvSpPr>
          <p:cNvPr id="11" name="TextBox 11"/>
          <p:cNvSpPr txBox="1"/>
          <p:nvPr/>
        </p:nvSpPr>
        <p:spPr>
          <a:xfrm>
            <a:off x="10442728" y="1954141"/>
            <a:ext cx="5511147" cy="4413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Poppins Bold"/>
                <a:ea typeface="Poppins Bold"/>
                <a:cs typeface="Poppins Bold"/>
                <a:sym typeface="Poppins Bold"/>
              </a:rPr>
              <a:t>Additional Source of Revenue</a:t>
            </a:r>
          </a:p>
        </p:txBody>
      </p:sp>
      <p:sp>
        <p:nvSpPr>
          <p:cNvPr id="12" name="TextBox 12"/>
          <p:cNvSpPr txBox="1"/>
          <p:nvPr/>
        </p:nvSpPr>
        <p:spPr>
          <a:xfrm>
            <a:off x="9930322" y="3077479"/>
            <a:ext cx="6292900" cy="1692912"/>
          </a:xfrm>
          <a:prstGeom prst="rect">
            <a:avLst/>
          </a:prstGeom>
        </p:spPr>
        <p:txBody>
          <a:bodyPr lIns="0" tIns="0" rIns="0" bIns="0" rtlCol="0" anchor="t">
            <a:spAutoFit/>
          </a:bodyPr>
          <a:lstStyle/>
          <a:p>
            <a:pPr algn="just">
              <a:lnSpc>
                <a:spcPts val="2940"/>
              </a:lnSpc>
            </a:pPr>
            <a:r>
              <a:rPr lang="en-US" sz="2100" dirty="0">
                <a:solidFill>
                  <a:srgbClr val="000000"/>
                </a:solidFill>
                <a:latin typeface="Poppins Bold"/>
                <a:ea typeface="Poppins Bold"/>
                <a:cs typeface="Poppins Bold"/>
                <a:sym typeface="Poppins Bold"/>
              </a:rPr>
              <a:t>Advertising and Partnerships</a:t>
            </a:r>
          </a:p>
          <a:p>
            <a:pPr algn="just">
              <a:lnSpc>
                <a:spcPts val="2940"/>
              </a:lnSpc>
            </a:pPr>
            <a:endParaRPr lang="en-US" sz="2100" dirty="0">
              <a:solidFill>
                <a:srgbClr val="000000"/>
              </a:solidFill>
              <a:latin typeface="Poppins Bold"/>
              <a:ea typeface="Poppins Bold"/>
              <a:cs typeface="Poppins Bold"/>
              <a:sym typeface="Poppins Bold"/>
            </a:endParaRPr>
          </a:p>
          <a:p>
            <a:pPr algn="just">
              <a:lnSpc>
                <a:spcPts val="2520"/>
              </a:lnSpc>
              <a:spcBef>
                <a:spcPct val="0"/>
              </a:spcBef>
            </a:pPr>
            <a:r>
              <a:rPr lang="en-US" sz="1800" dirty="0">
                <a:solidFill>
                  <a:srgbClr val="000000"/>
                </a:solidFill>
                <a:latin typeface="Poppins"/>
                <a:ea typeface="Poppins"/>
                <a:cs typeface="Poppins"/>
                <a:sym typeface="Poppins"/>
              </a:rPr>
              <a:t>Revenue generated from targeted advertising for </a:t>
            </a:r>
            <a:r>
              <a:rPr lang="en-US" sz="1800" dirty="0" err="1">
                <a:solidFill>
                  <a:srgbClr val="000000"/>
                </a:solidFill>
                <a:latin typeface="Poppins"/>
                <a:ea typeface="Poppins"/>
                <a:cs typeface="Poppins"/>
                <a:sym typeface="Poppins"/>
              </a:rPr>
              <a:t>agri</a:t>
            </a:r>
            <a:r>
              <a:rPr lang="en-US" sz="1800" dirty="0">
                <a:solidFill>
                  <a:srgbClr val="000000"/>
                </a:solidFill>
                <a:latin typeface="Poppins"/>
                <a:ea typeface="Poppins"/>
                <a:cs typeface="Poppins"/>
                <a:sym typeface="Poppins"/>
              </a:rPr>
              <a:t>-input manufacturers and service providers on the platform.</a:t>
            </a:r>
          </a:p>
        </p:txBody>
      </p:sp>
      <p:sp>
        <p:nvSpPr>
          <p:cNvPr id="13" name="TextBox 13"/>
          <p:cNvSpPr txBox="1"/>
          <p:nvPr/>
        </p:nvSpPr>
        <p:spPr>
          <a:xfrm>
            <a:off x="9930322" y="5571286"/>
            <a:ext cx="6292900" cy="1767022"/>
          </a:xfrm>
          <a:prstGeom prst="rect">
            <a:avLst/>
          </a:prstGeom>
        </p:spPr>
        <p:txBody>
          <a:bodyPr lIns="0" tIns="0" rIns="0" bIns="0" rtlCol="0" anchor="t">
            <a:spAutoFit/>
          </a:bodyPr>
          <a:lstStyle/>
          <a:p>
            <a:pPr algn="just">
              <a:lnSpc>
                <a:spcPts val="3219"/>
              </a:lnSpc>
            </a:pPr>
            <a:r>
              <a:rPr lang="en-US" sz="2299" dirty="0">
                <a:solidFill>
                  <a:srgbClr val="000000"/>
                </a:solidFill>
                <a:latin typeface="Poppins Bold"/>
                <a:ea typeface="Poppins Bold"/>
                <a:cs typeface="Poppins Bold"/>
                <a:sym typeface="Poppins Bold"/>
              </a:rPr>
              <a:t>Data Analytics Services</a:t>
            </a:r>
          </a:p>
          <a:p>
            <a:pPr algn="just">
              <a:lnSpc>
                <a:spcPts val="3219"/>
              </a:lnSpc>
            </a:pPr>
            <a:endParaRPr lang="en-US" sz="2299" dirty="0">
              <a:solidFill>
                <a:srgbClr val="000000"/>
              </a:solidFill>
              <a:latin typeface="Poppins Bold"/>
              <a:ea typeface="Poppins Bold"/>
              <a:cs typeface="Poppins Bold"/>
              <a:sym typeface="Poppins Bold"/>
            </a:endParaRPr>
          </a:p>
          <a:p>
            <a:pPr algn="just">
              <a:lnSpc>
                <a:spcPts val="2520"/>
              </a:lnSpc>
              <a:spcBef>
                <a:spcPct val="0"/>
              </a:spcBef>
            </a:pPr>
            <a:r>
              <a:rPr lang="en-US" sz="1800" dirty="0">
                <a:solidFill>
                  <a:srgbClr val="000000"/>
                </a:solidFill>
                <a:latin typeface="Poppins"/>
                <a:ea typeface="Poppins"/>
                <a:cs typeface="Poppins"/>
                <a:sym typeface="Poppins"/>
              </a:rPr>
              <a:t>Providing data-driven insights and analytics services to agri-businesses, researchers, and government bodies for informed decision-making.</a:t>
            </a:r>
          </a:p>
        </p:txBody>
      </p:sp>
      <p:sp>
        <p:nvSpPr>
          <p:cNvPr id="14" name="TextBox 14"/>
          <p:cNvSpPr txBox="1"/>
          <p:nvPr/>
        </p:nvSpPr>
        <p:spPr>
          <a:xfrm>
            <a:off x="1028700" y="914400"/>
            <a:ext cx="4879702" cy="717401"/>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Poppins Bold Italics"/>
                <a:ea typeface="Poppins Bold Italics"/>
                <a:cs typeface="Poppins Bold Italics"/>
                <a:sym typeface="Poppins Bold Italics"/>
              </a:rPr>
              <a:t>REVENUE STREAMS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63647" y="3412416"/>
            <a:ext cx="17241118" cy="17898"/>
          </a:xfrm>
          <a:prstGeom prst="line">
            <a:avLst/>
          </a:prstGeom>
          <a:ln w="19050" cap="flat">
            <a:solidFill>
              <a:srgbClr val="004B27"/>
            </a:solidFill>
            <a:prstDash val="solid"/>
            <a:headEnd type="none" w="sm" len="sm"/>
            <a:tailEnd type="none" w="sm" len="sm"/>
          </a:ln>
        </p:spPr>
      </p:sp>
      <p:grpSp>
        <p:nvGrpSpPr>
          <p:cNvPr id="3" name="Group 3"/>
          <p:cNvGrpSpPr/>
          <p:nvPr/>
        </p:nvGrpSpPr>
        <p:grpSpPr>
          <a:xfrm>
            <a:off x="1028700" y="3194717"/>
            <a:ext cx="434947" cy="434947"/>
            <a:chOff x="0" y="0"/>
            <a:chExt cx="579929" cy="579929"/>
          </a:xfrm>
        </p:grpSpPr>
        <p:grpSp>
          <p:nvGrpSpPr>
            <p:cNvPr id="4" name="Group 4"/>
            <p:cNvGrpSpPr/>
            <p:nvPr/>
          </p:nvGrpSpPr>
          <p:grpSpPr>
            <a:xfrm>
              <a:off x="0" y="0"/>
              <a:ext cx="579929" cy="5799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alpha val="37647"/>
                </a:srgbClr>
              </a:solidFill>
              <a:ln cap="sq">
                <a:noFill/>
                <a:prstDash val="solid"/>
                <a:miter/>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97131" y="97131"/>
              <a:ext cx="385667" cy="3856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soli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sp>
        <p:nvSpPr>
          <p:cNvPr id="10" name="TextBox 10"/>
          <p:cNvSpPr txBox="1"/>
          <p:nvPr/>
        </p:nvSpPr>
        <p:spPr>
          <a:xfrm>
            <a:off x="1028700" y="3934464"/>
            <a:ext cx="4282189" cy="5368073"/>
          </a:xfrm>
          <a:prstGeom prst="rect">
            <a:avLst/>
          </a:prstGeom>
        </p:spPr>
        <p:txBody>
          <a:bodyPr lIns="0" tIns="0" rIns="0" bIns="0" rtlCol="0" anchor="t">
            <a:spAutoFit/>
          </a:bodyPr>
          <a:lstStyle/>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Market Expansion: </a:t>
            </a:r>
            <a:r>
              <a:rPr lang="en-US" sz="1999" spc="-7" dirty="0">
                <a:solidFill>
                  <a:srgbClr val="000000"/>
                </a:solidFill>
                <a:latin typeface="Poppins"/>
                <a:ea typeface="Poppins"/>
                <a:cs typeface="Poppins"/>
                <a:sym typeface="Poppins"/>
              </a:rPr>
              <a:t>Expand user base in existing markets through enhanced mobile connectivity and educational initiatives.</a:t>
            </a:r>
          </a:p>
          <a:p>
            <a:pPr algn="just">
              <a:lnSpc>
                <a:spcPts val="2799"/>
              </a:lnSpc>
            </a:pPr>
            <a:endParaRPr lang="en-US" sz="1999" spc="-7" dirty="0">
              <a:solidFill>
                <a:srgbClr val="000000"/>
              </a:solidFill>
              <a:latin typeface="Poppins"/>
              <a:ea typeface="Poppins"/>
              <a:cs typeface="Poppins"/>
              <a:sym typeface="Poppins"/>
            </a:endParaRPr>
          </a:p>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Feature Enhancement: </a:t>
            </a:r>
            <a:r>
              <a:rPr lang="en-US" sz="1999" spc="-7" dirty="0">
                <a:solidFill>
                  <a:srgbClr val="000000"/>
                </a:solidFill>
                <a:latin typeface="Poppins"/>
                <a:ea typeface="Poppins"/>
                <a:cs typeface="Poppins"/>
                <a:sym typeface="Poppins"/>
              </a:rPr>
              <a:t>Develop and deploy new features for real-time analytics and community engagement.</a:t>
            </a:r>
          </a:p>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Inputs/Outputs: </a:t>
            </a:r>
            <a:r>
              <a:rPr lang="en-US" sz="1999" spc="-7" dirty="0">
                <a:solidFill>
                  <a:srgbClr val="000000"/>
                </a:solidFill>
                <a:latin typeface="Poppins"/>
                <a:ea typeface="Poppins"/>
                <a:cs typeface="Poppins"/>
                <a:sym typeface="Poppins"/>
              </a:rPr>
              <a:t>Venture into input and outputs business with the brand popularity.</a:t>
            </a:r>
          </a:p>
          <a:p>
            <a:pPr algn="just">
              <a:lnSpc>
                <a:spcPts val="2799"/>
              </a:lnSpc>
            </a:pPr>
            <a:endParaRPr lang="en-US" sz="1999" spc="-7" dirty="0">
              <a:solidFill>
                <a:srgbClr val="000000"/>
              </a:solidFill>
              <a:latin typeface="Poppins"/>
              <a:ea typeface="Poppins"/>
              <a:cs typeface="Poppins"/>
              <a:sym typeface="Poppins"/>
            </a:endParaRPr>
          </a:p>
        </p:txBody>
      </p:sp>
      <p:sp>
        <p:nvSpPr>
          <p:cNvPr id="11" name="TextBox 11"/>
          <p:cNvSpPr txBox="1"/>
          <p:nvPr/>
        </p:nvSpPr>
        <p:spPr>
          <a:xfrm>
            <a:off x="7231949" y="3934464"/>
            <a:ext cx="3815154" cy="3931782"/>
          </a:xfrm>
          <a:prstGeom prst="rect">
            <a:avLst/>
          </a:prstGeom>
        </p:spPr>
        <p:txBody>
          <a:bodyPr lIns="0" tIns="0" rIns="0" bIns="0" rtlCol="0" anchor="t">
            <a:spAutoFit/>
          </a:bodyPr>
          <a:lstStyle/>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Educational Partnerships: </a:t>
            </a:r>
            <a:r>
              <a:rPr lang="en-US" sz="1999" spc="-7" dirty="0">
                <a:solidFill>
                  <a:srgbClr val="000000"/>
                </a:solidFill>
                <a:latin typeface="Poppins"/>
                <a:ea typeface="Poppins"/>
                <a:cs typeface="Poppins"/>
                <a:sym typeface="Poppins"/>
              </a:rPr>
              <a:t>Forge partnerships with agricultural educational institutions for collaborative programs.</a:t>
            </a:r>
          </a:p>
          <a:p>
            <a:pPr algn="just">
              <a:lnSpc>
                <a:spcPts val="2799"/>
              </a:lnSpc>
            </a:pPr>
            <a:endParaRPr lang="en-US" sz="1999" spc="-7" dirty="0">
              <a:solidFill>
                <a:srgbClr val="000000"/>
              </a:solidFill>
              <a:latin typeface="Poppins"/>
              <a:ea typeface="Poppins"/>
              <a:cs typeface="Poppins"/>
              <a:sym typeface="Poppins"/>
            </a:endParaRPr>
          </a:p>
          <a:p>
            <a:pPr marL="431799" lvl="1" indent="-215899" algn="just">
              <a:lnSpc>
                <a:spcPts val="2799"/>
              </a:lnSpc>
              <a:spcBef>
                <a:spcPct val="0"/>
              </a:spcBef>
              <a:buFont typeface="Arial"/>
              <a:buChar char="•"/>
            </a:pPr>
            <a:r>
              <a:rPr lang="en-US" sz="1999" spc="-7" dirty="0">
                <a:solidFill>
                  <a:srgbClr val="000000"/>
                </a:solidFill>
                <a:latin typeface="Poppins Bold"/>
                <a:ea typeface="Poppins Bold"/>
                <a:cs typeface="Poppins Bold"/>
                <a:sym typeface="Poppins Bold"/>
              </a:rPr>
              <a:t>International Growth: </a:t>
            </a:r>
            <a:r>
              <a:rPr lang="en-US" sz="1999" spc="-7" dirty="0">
                <a:solidFill>
                  <a:srgbClr val="000000"/>
                </a:solidFill>
                <a:latin typeface="Poppins"/>
                <a:ea typeface="Poppins"/>
                <a:cs typeface="Poppins"/>
                <a:sym typeface="Poppins"/>
              </a:rPr>
              <a:t>Initiate expansion into neighboring countries, adapting to local agricultural needs.</a:t>
            </a:r>
          </a:p>
        </p:txBody>
      </p:sp>
      <p:sp>
        <p:nvSpPr>
          <p:cNvPr id="12" name="TextBox 12"/>
          <p:cNvSpPr txBox="1"/>
          <p:nvPr/>
        </p:nvSpPr>
        <p:spPr>
          <a:xfrm>
            <a:off x="13000251" y="3934464"/>
            <a:ext cx="4259049" cy="3213637"/>
          </a:xfrm>
          <a:prstGeom prst="rect">
            <a:avLst/>
          </a:prstGeom>
        </p:spPr>
        <p:txBody>
          <a:bodyPr lIns="0" tIns="0" rIns="0" bIns="0" rtlCol="0" anchor="t">
            <a:spAutoFit/>
          </a:bodyPr>
          <a:lstStyle/>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Global Leadership: </a:t>
            </a:r>
            <a:r>
              <a:rPr lang="en-US" sz="1999" spc="-7" dirty="0">
                <a:solidFill>
                  <a:srgbClr val="000000"/>
                </a:solidFill>
                <a:latin typeface="Poppins"/>
                <a:ea typeface="Poppins"/>
                <a:cs typeface="Poppins"/>
                <a:sym typeface="Poppins"/>
              </a:rPr>
              <a:t>Position as a global leader in sustainable agricultural technology.</a:t>
            </a:r>
          </a:p>
          <a:p>
            <a:pPr algn="just">
              <a:lnSpc>
                <a:spcPts val="2799"/>
              </a:lnSpc>
            </a:pPr>
            <a:endParaRPr lang="en-US" sz="1999" spc="-7" dirty="0">
              <a:solidFill>
                <a:srgbClr val="000000"/>
              </a:solidFill>
              <a:latin typeface="Poppins"/>
              <a:ea typeface="Poppins"/>
              <a:cs typeface="Poppins"/>
              <a:sym typeface="Poppins"/>
            </a:endParaRPr>
          </a:p>
          <a:p>
            <a:pPr marL="431799" lvl="1" indent="-215899" algn="just">
              <a:lnSpc>
                <a:spcPts val="2799"/>
              </a:lnSpc>
              <a:buFont typeface="Arial"/>
              <a:buChar char="•"/>
            </a:pPr>
            <a:r>
              <a:rPr lang="en-US" sz="1999" spc="-7" dirty="0">
                <a:solidFill>
                  <a:srgbClr val="000000"/>
                </a:solidFill>
                <a:latin typeface="Poppins Bold"/>
                <a:ea typeface="Poppins Bold"/>
                <a:cs typeface="Poppins Bold"/>
                <a:sym typeface="Poppins Bold"/>
              </a:rPr>
              <a:t>Policy Influence: </a:t>
            </a:r>
            <a:r>
              <a:rPr lang="en-US" sz="1999" spc="-7" dirty="0">
                <a:solidFill>
                  <a:srgbClr val="000000"/>
                </a:solidFill>
                <a:latin typeface="Poppins"/>
                <a:ea typeface="Poppins"/>
                <a:cs typeface="Poppins"/>
                <a:sym typeface="Poppins"/>
              </a:rPr>
              <a:t>Leverage insights to influence policy changes, promoting sustainable practices globally.</a:t>
            </a:r>
          </a:p>
        </p:txBody>
      </p:sp>
      <p:grpSp>
        <p:nvGrpSpPr>
          <p:cNvPr id="13" name="Group 13"/>
          <p:cNvGrpSpPr/>
          <p:nvPr/>
        </p:nvGrpSpPr>
        <p:grpSpPr>
          <a:xfrm>
            <a:off x="7340775" y="3212841"/>
            <a:ext cx="434947" cy="434947"/>
            <a:chOff x="0" y="0"/>
            <a:chExt cx="579929" cy="579929"/>
          </a:xfrm>
        </p:grpSpPr>
        <p:grpSp>
          <p:nvGrpSpPr>
            <p:cNvPr id="14" name="Group 14"/>
            <p:cNvGrpSpPr/>
            <p:nvPr/>
          </p:nvGrpSpPr>
          <p:grpSpPr>
            <a:xfrm>
              <a:off x="0" y="0"/>
              <a:ext cx="579929" cy="5799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alpha val="37647"/>
                </a:srgbClr>
              </a:solidFill>
              <a:ln cap="sq">
                <a:no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97131" y="97131"/>
              <a:ext cx="385667" cy="3856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solidFill>
              <a:ln cap="sq">
                <a:no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grpSp>
        <p:nvGrpSpPr>
          <p:cNvPr id="20" name="Group 20"/>
          <p:cNvGrpSpPr/>
          <p:nvPr/>
        </p:nvGrpSpPr>
        <p:grpSpPr>
          <a:xfrm>
            <a:off x="13000251" y="3212841"/>
            <a:ext cx="434947" cy="434947"/>
            <a:chOff x="0" y="0"/>
            <a:chExt cx="579929" cy="579929"/>
          </a:xfrm>
        </p:grpSpPr>
        <p:grpSp>
          <p:nvGrpSpPr>
            <p:cNvPr id="21" name="Group 21"/>
            <p:cNvGrpSpPr/>
            <p:nvPr/>
          </p:nvGrpSpPr>
          <p:grpSpPr>
            <a:xfrm>
              <a:off x="0" y="0"/>
              <a:ext cx="579929" cy="57992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alpha val="37647"/>
                </a:srgbClr>
              </a:solidFill>
              <a:ln cap="sq">
                <a:no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7131" y="97131"/>
              <a:ext cx="385667" cy="38566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B27"/>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sp>
        <p:nvSpPr>
          <p:cNvPr id="27" name="TextBox 27"/>
          <p:cNvSpPr txBox="1"/>
          <p:nvPr/>
        </p:nvSpPr>
        <p:spPr>
          <a:xfrm>
            <a:off x="1028700" y="2674017"/>
            <a:ext cx="1866900" cy="341119"/>
          </a:xfrm>
          <a:prstGeom prst="rect">
            <a:avLst/>
          </a:prstGeom>
        </p:spPr>
        <p:txBody>
          <a:bodyPr wrap="square" lIns="0" tIns="0" rIns="0" bIns="0" rtlCol="0" anchor="t">
            <a:spAutoFit/>
          </a:bodyPr>
          <a:lstStyle/>
          <a:p>
            <a:pPr algn="ctr">
              <a:lnSpc>
                <a:spcPts val="2800"/>
              </a:lnSpc>
              <a:spcBef>
                <a:spcPct val="0"/>
              </a:spcBef>
            </a:pPr>
            <a:r>
              <a:rPr lang="en-US" sz="2000" spc="-8" dirty="0">
                <a:solidFill>
                  <a:srgbClr val="000000"/>
                </a:solidFill>
                <a:latin typeface="Poppins Bold"/>
                <a:ea typeface="Poppins Bold"/>
                <a:cs typeface="Poppins Bold"/>
                <a:sym typeface="Poppins Bold"/>
              </a:rPr>
              <a:t>1-2 Years</a:t>
            </a:r>
          </a:p>
        </p:txBody>
      </p:sp>
      <p:sp>
        <p:nvSpPr>
          <p:cNvPr id="28" name="TextBox 28"/>
          <p:cNvSpPr txBox="1"/>
          <p:nvPr/>
        </p:nvSpPr>
        <p:spPr>
          <a:xfrm>
            <a:off x="7340774" y="2674017"/>
            <a:ext cx="1798751" cy="341119"/>
          </a:xfrm>
          <a:prstGeom prst="rect">
            <a:avLst/>
          </a:prstGeom>
        </p:spPr>
        <p:txBody>
          <a:bodyPr wrap="square" lIns="0" tIns="0" rIns="0" bIns="0" rtlCol="0" anchor="t">
            <a:spAutoFit/>
          </a:bodyPr>
          <a:lstStyle/>
          <a:p>
            <a:pPr algn="ctr">
              <a:lnSpc>
                <a:spcPts val="2800"/>
              </a:lnSpc>
              <a:spcBef>
                <a:spcPct val="0"/>
              </a:spcBef>
            </a:pPr>
            <a:r>
              <a:rPr lang="en-US" sz="2000" spc="-8" dirty="0">
                <a:solidFill>
                  <a:srgbClr val="000000"/>
                </a:solidFill>
                <a:latin typeface="Poppins Bold"/>
                <a:ea typeface="Poppins Bold"/>
                <a:cs typeface="Poppins Bold"/>
                <a:sym typeface="Poppins Bold"/>
              </a:rPr>
              <a:t>3-5 Years</a:t>
            </a:r>
          </a:p>
        </p:txBody>
      </p:sp>
      <p:sp>
        <p:nvSpPr>
          <p:cNvPr id="29" name="TextBox 29"/>
          <p:cNvSpPr txBox="1"/>
          <p:nvPr/>
        </p:nvSpPr>
        <p:spPr>
          <a:xfrm>
            <a:off x="13000251" y="2674017"/>
            <a:ext cx="1120118" cy="341119"/>
          </a:xfrm>
          <a:prstGeom prst="rect">
            <a:avLst/>
          </a:prstGeom>
        </p:spPr>
        <p:txBody>
          <a:bodyPr lIns="0" tIns="0" rIns="0" bIns="0" rtlCol="0" anchor="t">
            <a:spAutoFit/>
          </a:bodyPr>
          <a:lstStyle/>
          <a:p>
            <a:pPr algn="ctr">
              <a:lnSpc>
                <a:spcPts val="2800"/>
              </a:lnSpc>
              <a:spcBef>
                <a:spcPct val="0"/>
              </a:spcBef>
            </a:pPr>
            <a:r>
              <a:rPr lang="en-US" sz="2000" spc="-8" dirty="0">
                <a:solidFill>
                  <a:srgbClr val="000000"/>
                </a:solidFill>
                <a:latin typeface="Poppins Bold"/>
                <a:ea typeface="Poppins Bold"/>
                <a:cs typeface="Poppins Bold"/>
                <a:sym typeface="Poppins Bold"/>
              </a:rPr>
              <a:t>5+ Years</a:t>
            </a:r>
          </a:p>
        </p:txBody>
      </p:sp>
      <p:sp>
        <p:nvSpPr>
          <p:cNvPr id="30" name="TextBox 30"/>
          <p:cNvSpPr txBox="1"/>
          <p:nvPr/>
        </p:nvSpPr>
        <p:spPr>
          <a:xfrm>
            <a:off x="1028700" y="914400"/>
            <a:ext cx="7199933" cy="717401"/>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0000"/>
                </a:solidFill>
                <a:latin typeface="Poppins Bold Italics"/>
                <a:ea typeface="Poppins Bold Italics"/>
                <a:cs typeface="Poppins Bold Italics"/>
                <a:sym typeface="Poppins Bold Italics"/>
              </a:rPr>
              <a:t>FUTURE GROWTH STRATEGY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273623"/>
          <a:ext cx="16163658" cy="7001804"/>
        </p:xfrm>
        <a:graphic>
          <a:graphicData uri="http://schemas.openxmlformats.org/drawingml/2006/table">
            <a:tbl>
              <a:tblPr/>
              <a:tblGrid>
                <a:gridCol w="4112675"/>
                <a:gridCol w="2308236"/>
                <a:gridCol w="9742747"/>
              </a:tblGrid>
              <a:tr h="812943">
                <a:tc>
                  <a:txBody>
                    <a:bodyPr/>
                    <a:lstStyle/>
                    <a:p>
                      <a:pPr algn="l">
                        <a:lnSpc>
                          <a:spcPts val="2379"/>
                        </a:lnSpc>
                        <a:defRPr/>
                      </a:pPr>
                      <a:r>
                        <a:rPr lang="en-US" sz="1699">
                          <a:solidFill>
                            <a:srgbClr val="000000"/>
                          </a:solidFill>
                          <a:latin typeface="Poppins Bold"/>
                          <a:ea typeface="Poppins Bold"/>
                          <a:cs typeface="Poppins Bold"/>
                          <a:sym typeface="Poppins Bold"/>
                        </a:rPr>
                        <a:t>Allocation Area</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Poppins Bold"/>
                          <a:ea typeface="Poppins Bold"/>
                          <a:cs typeface="Poppins Bold"/>
                          <a:sym typeface="Poppins Bold"/>
                        </a:rPr>
                        <a:t>Amount (INR)</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Poppins Bold"/>
                          <a:ea typeface="Poppins Bold"/>
                          <a:cs typeface="Poppins Bold"/>
                          <a:sym typeface="Poppins Bold"/>
                        </a:rPr>
                        <a:t>Description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27818">
                <a:tc>
                  <a:txBody>
                    <a:bodyPr/>
                    <a:lstStyle/>
                    <a:p>
                      <a:pPr algn="l">
                        <a:lnSpc>
                          <a:spcPts val="2100"/>
                        </a:lnSpc>
                        <a:defRPr/>
                      </a:pPr>
                      <a:r>
                        <a:rPr lang="en-US" sz="1500">
                          <a:solidFill>
                            <a:srgbClr val="000000"/>
                          </a:solidFill>
                          <a:latin typeface="Poppins"/>
                          <a:ea typeface="Poppins"/>
                          <a:cs typeface="Poppins"/>
                          <a:sym typeface="Poppins"/>
                        </a:rPr>
                        <a:t>Office Space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₹2,00,000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Renting and maintaining office space to accommodate our growing team.</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35110">
                <a:tc>
                  <a:txBody>
                    <a:bodyPr/>
                    <a:lstStyle/>
                    <a:p>
                      <a:pPr algn="l">
                        <a:lnSpc>
                          <a:spcPts val="2100"/>
                        </a:lnSpc>
                        <a:defRPr/>
                      </a:pPr>
                      <a:r>
                        <a:rPr lang="en-US" sz="1500">
                          <a:solidFill>
                            <a:srgbClr val="000000"/>
                          </a:solidFill>
                          <a:latin typeface="Poppins"/>
                          <a:ea typeface="Poppins"/>
                          <a:cs typeface="Poppins"/>
                          <a:sym typeface="Poppins"/>
                        </a:rPr>
                        <a:t>App Development and Infrastructure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₹4,00,000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Investment in software development, maintenance, and IT infrastructure.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27818">
                <a:tc>
                  <a:txBody>
                    <a:bodyPr/>
                    <a:lstStyle/>
                    <a:p>
                      <a:pPr algn="l">
                        <a:lnSpc>
                          <a:spcPts val="2100"/>
                        </a:lnSpc>
                        <a:defRPr/>
                      </a:pPr>
                      <a:r>
                        <a:rPr lang="en-US" sz="1500">
                          <a:solidFill>
                            <a:srgbClr val="000000"/>
                          </a:solidFill>
                          <a:latin typeface="Poppins"/>
                          <a:ea typeface="Poppins"/>
                          <a:cs typeface="Poppins"/>
                          <a:sym typeface="Poppins"/>
                        </a:rPr>
                        <a:t>Marketing and Regional Expansion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₹4,00,000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Funding marketing initiatives and expansion activities in new regions.</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27818">
                <a:tc>
                  <a:txBody>
                    <a:bodyPr/>
                    <a:lstStyle/>
                    <a:p>
                      <a:pPr algn="l">
                        <a:lnSpc>
                          <a:spcPts val="2100"/>
                        </a:lnSpc>
                        <a:defRPr/>
                      </a:pPr>
                      <a:r>
                        <a:rPr lang="en-US" sz="1500">
                          <a:solidFill>
                            <a:srgbClr val="000000"/>
                          </a:solidFill>
                          <a:latin typeface="Poppins"/>
                          <a:ea typeface="Poppins"/>
                          <a:cs typeface="Poppins"/>
                          <a:sym typeface="Poppins"/>
                        </a:rPr>
                        <a:t>Salaries for Team</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₹3,00,000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Remuneration for existing and new staff to enhance operational capacity.</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27818">
                <a:tc>
                  <a:txBody>
                    <a:bodyPr/>
                    <a:lstStyle/>
                    <a:p>
                      <a:pPr algn="l">
                        <a:lnSpc>
                          <a:spcPts val="2100"/>
                        </a:lnSpc>
                        <a:defRPr/>
                      </a:pPr>
                      <a:r>
                        <a:rPr lang="en-US" sz="1500">
                          <a:solidFill>
                            <a:srgbClr val="000000"/>
                          </a:solidFill>
                          <a:latin typeface="Poppins"/>
                          <a:ea typeface="Poppins"/>
                          <a:cs typeface="Poppins"/>
                          <a:sym typeface="Poppins"/>
                        </a:rPr>
                        <a:t>Research and Development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₹2,00,000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Funding innovation in agri-tech solutions and sustainability practices.</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042479">
                <a:tc>
                  <a:txBody>
                    <a:bodyPr/>
                    <a:lstStyle/>
                    <a:p>
                      <a:pPr algn="l">
                        <a:lnSpc>
                          <a:spcPts val="2100"/>
                        </a:lnSpc>
                        <a:defRPr/>
                      </a:pPr>
                      <a:r>
                        <a:rPr lang="en-US" sz="1500">
                          <a:solidFill>
                            <a:srgbClr val="000000"/>
                          </a:solidFill>
                          <a:latin typeface="Poppins"/>
                          <a:ea typeface="Poppins"/>
                          <a:cs typeface="Poppins"/>
                          <a:sym typeface="Poppins"/>
                        </a:rPr>
                        <a:t>Access and Integration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₹1,00,000</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Poppins"/>
                          <a:ea typeface="Poppins"/>
                          <a:cs typeface="Poppins"/>
                          <a:sym typeface="Poppins"/>
                        </a:rPr>
                        <a:t>Enhancing platform access through integration with GramOne/CSC and providing real-time market prices.</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3" name="TextBox 3"/>
          <p:cNvSpPr txBox="1"/>
          <p:nvPr/>
        </p:nvSpPr>
        <p:spPr>
          <a:xfrm>
            <a:off x="1028700" y="700293"/>
            <a:ext cx="6819900" cy="717401"/>
          </a:xfrm>
          <a:prstGeom prst="rect">
            <a:avLst/>
          </a:prstGeom>
        </p:spPr>
        <p:txBody>
          <a:bodyPr wrap="square" lIns="0" tIns="0" rIns="0" bIns="0" rtlCol="0" anchor="t">
            <a:spAutoFit/>
          </a:bodyPr>
          <a:lstStyle/>
          <a:p>
            <a:pPr marL="0" lvl="0" indent="0" algn="l">
              <a:lnSpc>
                <a:spcPts val="5599"/>
              </a:lnSpc>
              <a:spcBef>
                <a:spcPct val="0"/>
              </a:spcBef>
            </a:pPr>
            <a:r>
              <a:rPr lang="en-US" sz="3999" u="none" strike="noStrike" dirty="0">
                <a:solidFill>
                  <a:srgbClr val="000000"/>
                </a:solidFill>
                <a:latin typeface="Poppins Bold Italics"/>
                <a:ea typeface="Poppins Bold Italics"/>
                <a:cs typeface="Poppins Bold Italics"/>
                <a:sym typeface="Poppins Bold Italics"/>
              </a:rPr>
              <a:t>INVESTMENT ASK</a:t>
            </a:r>
          </a:p>
        </p:txBody>
      </p:sp>
      <p:sp>
        <p:nvSpPr>
          <p:cNvPr id="4" name="TextBox 4"/>
          <p:cNvSpPr txBox="1"/>
          <p:nvPr/>
        </p:nvSpPr>
        <p:spPr>
          <a:xfrm>
            <a:off x="1028700" y="1582735"/>
            <a:ext cx="7277100" cy="509831"/>
          </a:xfrm>
          <a:prstGeom prst="rect">
            <a:avLst/>
          </a:prstGeom>
        </p:spPr>
        <p:txBody>
          <a:bodyPr wrap="square" lIns="0" tIns="0" rIns="0" bIns="0" rtlCol="0" anchor="t">
            <a:spAutoFit/>
          </a:bodyPr>
          <a:lstStyle/>
          <a:p>
            <a:pPr marL="0" lvl="0" indent="0" algn="l">
              <a:lnSpc>
                <a:spcPts val="3919"/>
              </a:lnSpc>
              <a:spcBef>
                <a:spcPct val="0"/>
              </a:spcBef>
            </a:pPr>
            <a:r>
              <a:rPr lang="en-US" sz="2799" dirty="0">
                <a:solidFill>
                  <a:srgbClr val="000000"/>
                </a:solidFill>
                <a:latin typeface="Poppins Bold Italics"/>
                <a:ea typeface="Poppins Bold Italics"/>
                <a:cs typeface="Poppins Bold Italics"/>
                <a:sym typeface="Poppins Bold Italics"/>
              </a:rPr>
              <a:t>Investment Ask: ₹40,00,000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612" y="345969"/>
            <a:ext cx="502555" cy="476158"/>
          </a:xfrm>
          <a:custGeom>
            <a:avLst/>
            <a:gdLst/>
            <a:ahLst/>
            <a:cxnLst/>
            <a:rect l="l" t="t" r="r" b="b"/>
            <a:pathLst>
              <a:path w="502555" h="476158">
                <a:moveTo>
                  <a:pt x="0" y="0"/>
                </a:moveTo>
                <a:lnTo>
                  <a:pt x="502555" y="0"/>
                </a:lnTo>
                <a:lnTo>
                  <a:pt x="502555" y="476158"/>
                </a:lnTo>
                <a:lnTo>
                  <a:pt x="0" y="4761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3079786" y="2218700"/>
            <a:ext cx="2675207" cy="2675207"/>
            <a:chOff x="0" y="0"/>
            <a:chExt cx="3890603" cy="3890603"/>
          </a:xfrm>
        </p:grpSpPr>
        <p:sp>
          <p:nvSpPr>
            <p:cNvPr id="4" name="Freeform 4"/>
            <p:cNvSpPr/>
            <p:nvPr/>
          </p:nvSpPr>
          <p:spPr>
            <a:xfrm>
              <a:off x="0" y="0"/>
              <a:ext cx="3890645" cy="3890645"/>
            </a:xfrm>
            <a:custGeom>
              <a:avLst/>
              <a:gdLst/>
              <a:ahLst/>
              <a:cxnLst/>
              <a:rect l="l" t="t" r="r" b="b"/>
              <a:pathLst>
                <a:path w="3890645" h="3890645">
                  <a:moveTo>
                    <a:pt x="292100" y="0"/>
                  </a:moveTo>
                  <a:lnTo>
                    <a:pt x="3598545" y="0"/>
                  </a:lnTo>
                  <a:cubicBezTo>
                    <a:pt x="3676015" y="0"/>
                    <a:pt x="3750310" y="30734"/>
                    <a:pt x="3805047" y="85598"/>
                  </a:cubicBezTo>
                  <a:cubicBezTo>
                    <a:pt x="3859784" y="140462"/>
                    <a:pt x="3890645" y="214630"/>
                    <a:pt x="3890645" y="292100"/>
                  </a:cubicBezTo>
                  <a:lnTo>
                    <a:pt x="3890645" y="3598545"/>
                  </a:lnTo>
                  <a:cubicBezTo>
                    <a:pt x="3890645" y="3676015"/>
                    <a:pt x="3859911" y="3750310"/>
                    <a:pt x="3805047" y="3805047"/>
                  </a:cubicBezTo>
                  <a:cubicBezTo>
                    <a:pt x="3750183" y="3859784"/>
                    <a:pt x="3676015" y="3890645"/>
                    <a:pt x="3598545" y="3890645"/>
                  </a:cubicBezTo>
                  <a:lnTo>
                    <a:pt x="292100" y="3890645"/>
                  </a:lnTo>
                  <a:cubicBezTo>
                    <a:pt x="214630" y="3890645"/>
                    <a:pt x="140335" y="3859911"/>
                    <a:pt x="85598" y="3805047"/>
                  </a:cubicBezTo>
                  <a:cubicBezTo>
                    <a:pt x="30861" y="3750183"/>
                    <a:pt x="0" y="3676015"/>
                    <a:pt x="0" y="3598545"/>
                  </a:cubicBezTo>
                  <a:lnTo>
                    <a:pt x="0" y="292100"/>
                  </a:lnTo>
                  <a:cubicBezTo>
                    <a:pt x="0" y="214630"/>
                    <a:pt x="30734" y="140335"/>
                    <a:pt x="85598" y="85598"/>
                  </a:cubicBezTo>
                  <a:cubicBezTo>
                    <a:pt x="140462" y="30861"/>
                    <a:pt x="214630" y="0"/>
                    <a:pt x="292100" y="0"/>
                  </a:cubicBezTo>
                  <a:close/>
                </a:path>
              </a:pathLst>
            </a:custGeom>
            <a:blipFill>
              <a:blip r:embed="rId4"/>
              <a:stretch>
                <a:fillRect t="-5942" b="-43939"/>
              </a:stretch>
            </a:blipFill>
          </p:spPr>
        </p:sp>
      </p:grpSp>
      <p:grpSp>
        <p:nvGrpSpPr>
          <p:cNvPr id="5" name="Group 5"/>
          <p:cNvGrpSpPr/>
          <p:nvPr/>
        </p:nvGrpSpPr>
        <p:grpSpPr>
          <a:xfrm>
            <a:off x="10746884" y="2500043"/>
            <a:ext cx="2675207" cy="2675207"/>
            <a:chOff x="0" y="0"/>
            <a:chExt cx="3890603" cy="3890603"/>
          </a:xfrm>
        </p:grpSpPr>
        <p:sp>
          <p:nvSpPr>
            <p:cNvPr id="6" name="Freeform 6"/>
            <p:cNvSpPr/>
            <p:nvPr/>
          </p:nvSpPr>
          <p:spPr>
            <a:xfrm>
              <a:off x="0" y="0"/>
              <a:ext cx="3890645" cy="3890645"/>
            </a:xfrm>
            <a:custGeom>
              <a:avLst/>
              <a:gdLst/>
              <a:ahLst/>
              <a:cxnLst/>
              <a:rect l="l" t="t" r="r" b="b"/>
              <a:pathLst>
                <a:path w="3890645" h="3890645">
                  <a:moveTo>
                    <a:pt x="292100" y="0"/>
                  </a:moveTo>
                  <a:lnTo>
                    <a:pt x="3598545" y="0"/>
                  </a:lnTo>
                  <a:cubicBezTo>
                    <a:pt x="3676015" y="0"/>
                    <a:pt x="3750310" y="30734"/>
                    <a:pt x="3805047" y="85598"/>
                  </a:cubicBezTo>
                  <a:cubicBezTo>
                    <a:pt x="3859784" y="140462"/>
                    <a:pt x="3890645" y="214630"/>
                    <a:pt x="3890645" y="292100"/>
                  </a:cubicBezTo>
                  <a:lnTo>
                    <a:pt x="3890645" y="3598545"/>
                  </a:lnTo>
                  <a:cubicBezTo>
                    <a:pt x="3890645" y="3676015"/>
                    <a:pt x="3859911" y="3750310"/>
                    <a:pt x="3805047" y="3805047"/>
                  </a:cubicBezTo>
                  <a:cubicBezTo>
                    <a:pt x="3750183" y="3859784"/>
                    <a:pt x="3676015" y="3890645"/>
                    <a:pt x="3598545" y="3890645"/>
                  </a:cubicBezTo>
                  <a:lnTo>
                    <a:pt x="292100" y="3890645"/>
                  </a:lnTo>
                  <a:cubicBezTo>
                    <a:pt x="214630" y="3890645"/>
                    <a:pt x="140335" y="3859911"/>
                    <a:pt x="85598" y="3805047"/>
                  </a:cubicBezTo>
                  <a:cubicBezTo>
                    <a:pt x="30861" y="3750183"/>
                    <a:pt x="0" y="3676015"/>
                    <a:pt x="0" y="3598545"/>
                  </a:cubicBezTo>
                  <a:lnTo>
                    <a:pt x="0" y="292100"/>
                  </a:lnTo>
                  <a:cubicBezTo>
                    <a:pt x="0" y="214630"/>
                    <a:pt x="30734" y="140335"/>
                    <a:pt x="85598" y="85598"/>
                  </a:cubicBezTo>
                  <a:cubicBezTo>
                    <a:pt x="140462" y="30861"/>
                    <a:pt x="214630" y="0"/>
                    <a:pt x="292100" y="0"/>
                  </a:cubicBezTo>
                  <a:close/>
                </a:path>
              </a:pathLst>
            </a:custGeom>
            <a:blipFill>
              <a:blip r:embed="rId5"/>
              <a:stretch>
                <a:fillRect l="-12162" r="-12162"/>
              </a:stretch>
            </a:blipFill>
          </p:spPr>
        </p:sp>
      </p:grpSp>
      <p:sp>
        <p:nvSpPr>
          <p:cNvPr id="7" name="TextBox 7"/>
          <p:cNvSpPr txBox="1"/>
          <p:nvPr/>
        </p:nvSpPr>
        <p:spPr>
          <a:xfrm>
            <a:off x="1075885" y="914400"/>
            <a:ext cx="6462140" cy="717401"/>
          </a:xfrm>
          <a:prstGeom prst="rect">
            <a:avLst/>
          </a:prstGeom>
        </p:spPr>
        <p:txBody>
          <a:bodyPr lIns="0" tIns="0" rIns="0" bIns="0" rtlCol="0" anchor="t">
            <a:spAutoFit/>
          </a:bodyPr>
          <a:lstStyle/>
          <a:p>
            <a:pPr marL="0" lvl="0" indent="0" algn="l">
              <a:lnSpc>
                <a:spcPts val="5599"/>
              </a:lnSpc>
              <a:spcBef>
                <a:spcPct val="0"/>
              </a:spcBef>
            </a:pPr>
            <a:r>
              <a:rPr lang="en-US" sz="3999" u="none" strike="noStrike">
                <a:solidFill>
                  <a:srgbClr val="000000"/>
                </a:solidFill>
                <a:latin typeface="Poppins Bold Italics"/>
                <a:ea typeface="Poppins Bold Italics"/>
                <a:cs typeface="Poppins Bold Italics"/>
                <a:sym typeface="Poppins Bold Italics"/>
              </a:rPr>
              <a:t>OUR LEADERSHIP TEAM</a:t>
            </a:r>
          </a:p>
        </p:txBody>
      </p:sp>
      <p:sp>
        <p:nvSpPr>
          <p:cNvPr id="8" name="TextBox 8"/>
          <p:cNvSpPr txBox="1"/>
          <p:nvPr/>
        </p:nvSpPr>
        <p:spPr>
          <a:xfrm>
            <a:off x="2225572" y="5353517"/>
            <a:ext cx="4383634" cy="1619946"/>
          </a:xfrm>
          <a:prstGeom prst="rect">
            <a:avLst/>
          </a:prstGeom>
        </p:spPr>
        <p:txBody>
          <a:bodyPr lIns="0" tIns="0" rIns="0" bIns="0" rtlCol="0" anchor="t">
            <a:spAutoFit/>
          </a:bodyPr>
          <a:lstStyle/>
          <a:p>
            <a:pPr algn="ctr">
              <a:lnSpc>
                <a:spcPts val="4312"/>
              </a:lnSpc>
            </a:pPr>
            <a:r>
              <a:rPr lang="en-US" sz="2567">
                <a:solidFill>
                  <a:srgbClr val="000000"/>
                </a:solidFill>
                <a:latin typeface="Poppins Bold"/>
                <a:ea typeface="Poppins Bold"/>
                <a:cs typeface="Poppins Bold"/>
                <a:sym typeface="Poppins Bold"/>
              </a:rPr>
              <a:t>Dr Naima Shaikh</a:t>
            </a:r>
          </a:p>
          <a:p>
            <a:pPr algn="ctr">
              <a:lnSpc>
                <a:spcPts val="4313"/>
              </a:lnSpc>
            </a:pPr>
            <a:r>
              <a:rPr lang="en-US" sz="2567">
                <a:solidFill>
                  <a:srgbClr val="000000"/>
                </a:solidFill>
                <a:latin typeface="Poppins Bold"/>
                <a:ea typeface="Poppins Bold"/>
                <a:cs typeface="Poppins Bold"/>
                <a:sym typeface="Poppins Bold"/>
              </a:rPr>
              <a:t>Founder &amp; Managing Director </a:t>
            </a:r>
          </a:p>
        </p:txBody>
      </p:sp>
      <p:sp>
        <p:nvSpPr>
          <p:cNvPr id="9" name="TextBox 9"/>
          <p:cNvSpPr txBox="1"/>
          <p:nvPr/>
        </p:nvSpPr>
        <p:spPr>
          <a:xfrm>
            <a:off x="10424906" y="5410378"/>
            <a:ext cx="4383634" cy="1078592"/>
          </a:xfrm>
          <a:prstGeom prst="rect">
            <a:avLst/>
          </a:prstGeom>
        </p:spPr>
        <p:txBody>
          <a:bodyPr lIns="0" tIns="0" rIns="0" bIns="0" rtlCol="0" anchor="t">
            <a:spAutoFit/>
          </a:bodyPr>
          <a:lstStyle/>
          <a:p>
            <a:pPr algn="ctr">
              <a:lnSpc>
                <a:spcPts val="4312"/>
              </a:lnSpc>
            </a:pPr>
            <a:r>
              <a:rPr lang="en-US" sz="2567">
                <a:solidFill>
                  <a:srgbClr val="000000"/>
                </a:solidFill>
                <a:latin typeface="Poppins Bold"/>
                <a:ea typeface="Poppins Bold"/>
                <a:cs typeface="Poppins Bold"/>
                <a:sym typeface="Poppins Bold"/>
              </a:rPr>
              <a:t>Narendra Savaliya</a:t>
            </a:r>
          </a:p>
          <a:p>
            <a:pPr algn="ctr">
              <a:lnSpc>
                <a:spcPts val="4313"/>
              </a:lnSpc>
            </a:pPr>
            <a:r>
              <a:rPr lang="en-US" sz="2567">
                <a:solidFill>
                  <a:srgbClr val="000000"/>
                </a:solidFill>
                <a:latin typeface="Poppins Bold"/>
                <a:ea typeface="Poppins Bold"/>
                <a:cs typeface="Poppins Bold"/>
                <a:sym typeface="Poppins Bold"/>
              </a:rPr>
              <a:t>Founder &amp; CEO</a:t>
            </a:r>
          </a:p>
        </p:txBody>
      </p:sp>
      <p:sp>
        <p:nvSpPr>
          <p:cNvPr id="10" name="TextBox 10"/>
          <p:cNvSpPr txBox="1"/>
          <p:nvPr/>
        </p:nvSpPr>
        <p:spPr>
          <a:xfrm>
            <a:off x="2398957" y="7252400"/>
            <a:ext cx="4703805" cy="1317513"/>
          </a:xfrm>
          <a:prstGeom prst="rect">
            <a:avLst/>
          </a:prstGeom>
        </p:spPr>
        <p:txBody>
          <a:bodyPr lIns="0" tIns="0" rIns="0" bIns="0" rtlCol="0" anchor="t">
            <a:spAutoFit/>
          </a:bodyPr>
          <a:lstStyle/>
          <a:p>
            <a:pPr algn="ctr">
              <a:lnSpc>
                <a:spcPts val="3499"/>
              </a:lnSpc>
              <a:spcBef>
                <a:spcPct val="0"/>
              </a:spcBef>
            </a:pPr>
            <a:r>
              <a:rPr lang="en-US" sz="2499" spc="-9">
                <a:solidFill>
                  <a:srgbClr val="000000"/>
                </a:solidFill>
                <a:latin typeface="Poppins"/>
                <a:ea typeface="Poppins"/>
                <a:cs typeface="Poppins"/>
                <a:sym typeface="Poppins"/>
              </a:rPr>
              <a:t>PhD in Agri Business Management &amp; IT Professional</a:t>
            </a:r>
          </a:p>
        </p:txBody>
      </p:sp>
      <p:sp>
        <p:nvSpPr>
          <p:cNvPr id="11" name="TextBox 11"/>
          <p:cNvSpPr txBox="1"/>
          <p:nvPr/>
        </p:nvSpPr>
        <p:spPr>
          <a:xfrm>
            <a:off x="10787347" y="7309261"/>
            <a:ext cx="3658753" cy="879401"/>
          </a:xfrm>
          <a:prstGeom prst="rect">
            <a:avLst/>
          </a:prstGeom>
        </p:spPr>
        <p:txBody>
          <a:bodyPr lIns="0" tIns="0" rIns="0" bIns="0" rtlCol="0" anchor="t">
            <a:spAutoFit/>
          </a:bodyPr>
          <a:lstStyle/>
          <a:p>
            <a:pPr algn="ctr">
              <a:lnSpc>
                <a:spcPts val="3499"/>
              </a:lnSpc>
              <a:spcBef>
                <a:spcPct val="0"/>
              </a:spcBef>
            </a:pPr>
            <a:r>
              <a:rPr lang="en-US" sz="2499" spc="-9">
                <a:solidFill>
                  <a:srgbClr val="000000"/>
                </a:solidFill>
                <a:latin typeface="Poppins"/>
                <a:ea typeface="Poppins"/>
                <a:cs typeface="Poppins"/>
                <a:sym typeface="Poppins"/>
              </a:rPr>
              <a:t>BE (Computer Science)</a:t>
            </a:r>
          </a:p>
          <a:p>
            <a:pPr algn="ctr">
              <a:lnSpc>
                <a:spcPts val="3499"/>
              </a:lnSpc>
              <a:spcBef>
                <a:spcPct val="0"/>
              </a:spcBef>
            </a:pPr>
            <a:r>
              <a:rPr lang="en-US" sz="2499" spc="-9">
                <a:solidFill>
                  <a:srgbClr val="000000"/>
                </a:solidFill>
                <a:latin typeface="Poppins"/>
                <a:ea typeface="Poppins"/>
                <a:cs typeface="Poppins"/>
                <a:sym typeface="Poppins"/>
              </a:rPr>
              <a:t>&amp; IT Professional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93276" y="4688970"/>
            <a:ext cx="9466024" cy="3195375"/>
            <a:chOff x="0" y="0"/>
            <a:chExt cx="2493109" cy="841580"/>
          </a:xfrm>
        </p:grpSpPr>
        <p:sp>
          <p:nvSpPr>
            <p:cNvPr id="3" name="Freeform 3"/>
            <p:cNvSpPr/>
            <p:nvPr/>
          </p:nvSpPr>
          <p:spPr>
            <a:xfrm>
              <a:off x="0" y="0"/>
              <a:ext cx="2493109" cy="841580"/>
            </a:xfrm>
            <a:custGeom>
              <a:avLst/>
              <a:gdLst/>
              <a:ahLst/>
              <a:cxnLst/>
              <a:rect l="l" t="t" r="r" b="b"/>
              <a:pathLst>
                <a:path w="2493109" h="841580">
                  <a:moveTo>
                    <a:pt x="19629" y="0"/>
                  </a:moveTo>
                  <a:lnTo>
                    <a:pt x="2473480" y="0"/>
                  </a:lnTo>
                  <a:cubicBezTo>
                    <a:pt x="2484321" y="0"/>
                    <a:pt x="2493109" y="8788"/>
                    <a:pt x="2493109" y="19629"/>
                  </a:cubicBezTo>
                  <a:lnTo>
                    <a:pt x="2493109" y="821952"/>
                  </a:lnTo>
                  <a:cubicBezTo>
                    <a:pt x="2493109" y="827157"/>
                    <a:pt x="2491041" y="832150"/>
                    <a:pt x="2487360" y="835831"/>
                  </a:cubicBezTo>
                  <a:cubicBezTo>
                    <a:pt x="2483679" y="839512"/>
                    <a:pt x="2478686" y="841580"/>
                    <a:pt x="2473480" y="841580"/>
                  </a:cubicBezTo>
                  <a:lnTo>
                    <a:pt x="19629" y="841580"/>
                  </a:lnTo>
                  <a:cubicBezTo>
                    <a:pt x="14423" y="841580"/>
                    <a:pt x="9430" y="839512"/>
                    <a:pt x="5749" y="835831"/>
                  </a:cubicBezTo>
                  <a:cubicBezTo>
                    <a:pt x="2068" y="832150"/>
                    <a:pt x="0" y="827157"/>
                    <a:pt x="0" y="821952"/>
                  </a:cubicBezTo>
                  <a:lnTo>
                    <a:pt x="0" y="19629"/>
                  </a:lnTo>
                  <a:cubicBezTo>
                    <a:pt x="0" y="14423"/>
                    <a:pt x="2068" y="9430"/>
                    <a:pt x="5749" y="5749"/>
                  </a:cubicBezTo>
                  <a:cubicBezTo>
                    <a:pt x="9430" y="2068"/>
                    <a:pt x="14423" y="0"/>
                    <a:pt x="19629" y="0"/>
                  </a:cubicBezTo>
                  <a:close/>
                </a:path>
              </a:pathLst>
            </a:custGeom>
            <a:solidFill>
              <a:srgbClr val="000000">
                <a:alpha val="0"/>
              </a:srgbClr>
            </a:solidFill>
            <a:ln w="19050" cap="rnd">
              <a:solidFill>
                <a:srgbClr val="004B27"/>
              </a:solidFill>
              <a:prstDash val="solid"/>
              <a:round/>
            </a:ln>
          </p:spPr>
        </p:sp>
        <p:sp>
          <p:nvSpPr>
            <p:cNvPr id="4" name="TextBox 4"/>
            <p:cNvSpPr txBox="1"/>
            <p:nvPr/>
          </p:nvSpPr>
          <p:spPr>
            <a:xfrm>
              <a:off x="0" y="-66675"/>
              <a:ext cx="2493109" cy="908255"/>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8044499" y="5191426"/>
            <a:ext cx="309628" cy="309628"/>
          </a:xfrm>
          <a:custGeom>
            <a:avLst/>
            <a:gdLst/>
            <a:ahLst/>
            <a:cxnLst/>
            <a:rect l="l" t="t" r="r" b="b"/>
            <a:pathLst>
              <a:path w="309628" h="309628">
                <a:moveTo>
                  <a:pt x="0" y="0"/>
                </a:moveTo>
                <a:lnTo>
                  <a:pt x="309628" y="0"/>
                </a:lnTo>
                <a:lnTo>
                  <a:pt x="309628" y="309627"/>
                </a:lnTo>
                <a:lnTo>
                  <a:pt x="0" y="309627"/>
                </a:lnTo>
                <a:lnTo>
                  <a:pt x="0" y="0"/>
                </a:lnTo>
                <a:close/>
              </a:path>
            </a:pathLst>
          </a:custGeom>
          <a:blipFill>
            <a:blip r:embed="rId2">
              <a:alphaModFix amt="85000"/>
              <a:extLst>
                <a:ext uri="{96DAC541-7B7A-43D3-8B79-37D633B846F1}">
                  <asvg:svgBlip xmlns="" xmlns:asvg="http://schemas.microsoft.com/office/drawing/2016/SVG/main" r:embed="rId3"/>
                </a:ext>
              </a:extLst>
            </a:blip>
            <a:stretch>
              <a:fillRect/>
            </a:stretch>
          </a:blipFill>
          <a:ln cap="sq">
            <a:noFill/>
            <a:prstDash val="solid"/>
            <a:miter/>
          </a:ln>
        </p:spPr>
      </p:sp>
      <p:sp>
        <p:nvSpPr>
          <p:cNvPr id="6" name="Freeform 6"/>
          <p:cNvSpPr/>
          <p:nvPr/>
        </p:nvSpPr>
        <p:spPr>
          <a:xfrm>
            <a:off x="8044499" y="5892795"/>
            <a:ext cx="309628" cy="309628"/>
          </a:xfrm>
          <a:custGeom>
            <a:avLst/>
            <a:gdLst/>
            <a:ahLst/>
            <a:cxnLst/>
            <a:rect l="l" t="t" r="r" b="b"/>
            <a:pathLst>
              <a:path w="309628" h="309628">
                <a:moveTo>
                  <a:pt x="0" y="0"/>
                </a:moveTo>
                <a:lnTo>
                  <a:pt x="309628" y="0"/>
                </a:lnTo>
                <a:lnTo>
                  <a:pt x="309628" y="309627"/>
                </a:lnTo>
                <a:lnTo>
                  <a:pt x="0" y="309627"/>
                </a:lnTo>
                <a:lnTo>
                  <a:pt x="0" y="0"/>
                </a:lnTo>
                <a:close/>
              </a:path>
            </a:pathLst>
          </a:custGeom>
          <a:blipFill>
            <a:blip r:embed="rId4">
              <a:alphaModFix amt="85000"/>
              <a:extLst>
                <a:ext uri="{96DAC541-7B7A-43D3-8B79-37D633B846F1}">
                  <asvg:svgBlip xmlns="" xmlns:asvg="http://schemas.microsoft.com/office/drawing/2016/SVG/main" r:embed="rId5"/>
                </a:ext>
              </a:extLst>
            </a:blip>
            <a:stretch>
              <a:fillRect/>
            </a:stretch>
          </a:blipFill>
          <a:ln cap="sq">
            <a:noFill/>
            <a:prstDash val="solid"/>
            <a:miter/>
          </a:ln>
        </p:spPr>
      </p:sp>
      <p:sp>
        <p:nvSpPr>
          <p:cNvPr id="7" name="Freeform 7"/>
          <p:cNvSpPr/>
          <p:nvPr/>
        </p:nvSpPr>
        <p:spPr>
          <a:xfrm>
            <a:off x="8044615" y="6500124"/>
            <a:ext cx="309397" cy="309397"/>
          </a:xfrm>
          <a:custGeom>
            <a:avLst/>
            <a:gdLst/>
            <a:ahLst/>
            <a:cxnLst/>
            <a:rect l="l" t="t" r="r" b="b"/>
            <a:pathLst>
              <a:path w="309397" h="309397">
                <a:moveTo>
                  <a:pt x="0" y="0"/>
                </a:moveTo>
                <a:lnTo>
                  <a:pt x="309397" y="0"/>
                </a:lnTo>
                <a:lnTo>
                  <a:pt x="309397" y="309398"/>
                </a:lnTo>
                <a:lnTo>
                  <a:pt x="0" y="309398"/>
                </a:lnTo>
                <a:lnTo>
                  <a:pt x="0" y="0"/>
                </a:lnTo>
                <a:close/>
              </a:path>
            </a:pathLst>
          </a:custGeom>
          <a:blipFill>
            <a:blip r:embed="rId6">
              <a:alphaModFix amt="85000"/>
              <a:extLst>
                <a:ext uri="{96DAC541-7B7A-43D3-8B79-37D633B846F1}">
                  <asvg:svgBlip xmlns="" xmlns:asvg="http://schemas.microsoft.com/office/drawing/2016/SVG/main" r:embed="rId7"/>
                </a:ext>
              </a:extLst>
            </a:blip>
            <a:stretch>
              <a:fillRect/>
            </a:stretch>
          </a:blipFill>
          <a:ln cap="sq">
            <a:noFill/>
            <a:prstDash val="solid"/>
            <a:miter/>
          </a:ln>
        </p:spPr>
      </p:sp>
      <p:sp>
        <p:nvSpPr>
          <p:cNvPr id="8" name="Freeform 8"/>
          <p:cNvSpPr/>
          <p:nvPr/>
        </p:nvSpPr>
        <p:spPr>
          <a:xfrm>
            <a:off x="1028700" y="2571357"/>
            <a:ext cx="6107154" cy="6107154"/>
          </a:xfrm>
          <a:custGeom>
            <a:avLst/>
            <a:gdLst/>
            <a:ahLst/>
            <a:cxnLst/>
            <a:rect l="l" t="t" r="r" b="b"/>
            <a:pathLst>
              <a:path w="6107154" h="6107154">
                <a:moveTo>
                  <a:pt x="0" y="0"/>
                </a:moveTo>
                <a:lnTo>
                  <a:pt x="6107154" y="0"/>
                </a:lnTo>
                <a:lnTo>
                  <a:pt x="6107154" y="6107154"/>
                </a:lnTo>
                <a:lnTo>
                  <a:pt x="0" y="6107154"/>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9" name="Freeform 9">
            <a:hlinkClick r:id="rId10" tooltip="http://www.ekrishikendra.com"/>
          </p:cNvPr>
          <p:cNvSpPr/>
          <p:nvPr/>
        </p:nvSpPr>
        <p:spPr>
          <a:xfrm>
            <a:off x="14062326" y="6855900"/>
            <a:ext cx="3196974" cy="1015039"/>
          </a:xfrm>
          <a:custGeom>
            <a:avLst/>
            <a:gdLst/>
            <a:ahLst/>
            <a:cxnLst/>
            <a:rect l="l" t="t" r="r" b="b"/>
            <a:pathLst>
              <a:path w="3196974" h="1015039">
                <a:moveTo>
                  <a:pt x="0" y="0"/>
                </a:moveTo>
                <a:lnTo>
                  <a:pt x="3196974" y="0"/>
                </a:lnTo>
                <a:lnTo>
                  <a:pt x="3196974" y="1015040"/>
                </a:lnTo>
                <a:lnTo>
                  <a:pt x="0" y="101504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0" name="TextBox 10"/>
          <p:cNvSpPr txBox="1"/>
          <p:nvPr/>
        </p:nvSpPr>
        <p:spPr>
          <a:xfrm>
            <a:off x="8563245" y="4943475"/>
            <a:ext cx="8065820" cy="1912425"/>
          </a:xfrm>
          <a:prstGeom prst="rect">
            <a:avLst/>
          </a:prstGeom>
        </p:spPr>
        <p:txBody>
          <a:bodyPr lIns="0" tIns="0" rIns="0" bIns="0" rtlCol="0" anchor="t">
            <a:spAutoFit/>
          </a:bodyPr>
          <a:lstStyle/>
          <a:p>
            <a:pPr algn="l">
              <a:lnSpc>
                <a:spcPts val="5162"/>
              </a:lnSpc>
            </a:pPr>
            <a:r>
              <a:rPr lang="en-US" sz="2790">
                <a:solidFill>
                  <a:srgbClr val="000000"/>
                </a:solidFill>
                <a:latin typeface="Poppins Italics"/>
                <a:ea typeface="Poppins Italics"/>
                <a:cs typeface="Poppins Italics"/>
                <a:sym typeface="Poppins Italics"/>
              </a:rPr>
              <a:t>+91 9904799905, 9375590555</a:t>
            </a:r>
          </a:p>
          <a:p>
            <a:pPr algn="l">
              <a:lnSpc>
                <a:spcPts val="5162"/>
              </a:lnSpc>
            </a:pPr>
            <a:r>
              <a:rPr lang="en-US" sz="2790" u="sng">
                <a:solidFill>
                  <a:srgbClr val="000000"/>
                </a:solidFill>
                <a:latin typeface="Poppins Italics"/>
                <a:ea typeface="Poppins Italics"/>
                <a:cs typeface="Poppins Italics"/>
                <a:sym typeface="Poppins Italics"/>
                <a:hlinkClick r:id="rId13" tooltip="mailto:eagridigitech@gmail.com"/>
              </a:rPr>
              <a:t>eagridigitech@gmail.com</a:t>
            </a:r>
          </a:p>
          <a:p>
            <a:pPr algn="l">
              <a:lnSpc>
                <a:spcPts val="5162"/>
              </a:lnSpc>
            </a:pPr>
            <a:r>
              <a:rPr lang="en-US" sz="2790">
                <a:solidFill>
                  <a:srgbClr val="000000"/>
                </a:solidFill>
                <a:latin typeface="Poppins Italics"/>
                <a:ea typeface="Poppins Italics"/>
                <a:cs typeface="Poppins Italics"/>
                <a:sym typeface="Poppins Italics"/>
              </a:rPr>
              <a:t>AGRIDIGI TECH (OPC) PRIVATE LIMITED</a:t>
            </a:r>
          </a:p>
        </p:txBody>
      </p:sp>
      <p:sp>
        <p:nvSpPr>
          <p:cNvPr id="11" name="TextBox 11"/>
          <p:cNvSpPr txBox="1"/>
          <p:nvPr/>
        </p:nvSpPr>
        <p:spPr>
          <a:xfrm>
            <a:off x="7793276" y="2504682"/>
            <a:ext cx="9285500" cy="1317513"/>
          </a:xfrm>
          <a:prstGeom prst="rect">
            <a:avLst/>
          </a:prstGeom>
        </p:spPr>
        <p:txBody>
          <a:bodyPr lIns="0" tIns="0" rIns="0" bIns="0" rtlCol="0" anchor="t">
            <a:spAutoFit/>
          </a:bodyPr>
          <a:lstStyle/>
          <a:p>
            <a:pPr algn="l">
              <a:lnSpc>
                <a:spcPts val="3499"/>
              </a:lnSpc>
              <a:spcBef>
                <a:spcPct val="0"/>
              </a:spcBef>
            </a:pPr>
            <a:r>
              <a:rPr lang="en-US" sz="2499" spc="-9">
                <a:solidFill>
                  <a:srgbClr val="000000"/>
                </a:solidFill>
                <a:latin typeface="Poppins Bold Italics"/>
                <a:ea typeface="Poppins Bold Italics"/>
                <a:cs typeface="Poppins Bold Italics"/>
                <a:sym typeface="Poppins Bold Italics"/>
              </a:rPr>
              <a:t>Empowering sustainable agriculture through innovative technology. Contact us to learn more and join our mission.</a:t>
            </a:r>
          </a:p>
        </p:txBody>
      </p:sp>
      <p:sp>
        <p:nvSpPr>
          <p:cNvPr id="12" name="TextBox 12"/>
          <p:cNvSpPr txBox="1"/>
          <p:nvPr/>
        </p:nvSpPr>
        <p:spPr>
          <a:xfrm>
            <a:off x="1028700" y="914400"/>
            <a:ext cx="5355580" cy="717401"/>
          </a:xfrm>
          <a:prstGeom prst="rect">
            <a:avLst/>
          </a:prstGeom>
        </p:spPr>
        <p:txBody>
          <a:bodyPr lIns="0" tIns="0" rIns="0" bIns="0" rtlCol="0" anchor="t">
            <a:spAutoFit/>
          </a:bodyPr>
          <a:lstStyle/>
          <a:p>
            <a:pPr marL="0" lvl="0" indent="0" algn="l">
              <a:lnSpc>
                <a:spcPts val="5599"/>
              </a:lnSpc>
              <a:spcBef>
                <a:spcPct val="0"/>
              </a:spcBef>
            </a:pPr>
            <a:r>
              <a:rPr lang="en-US" sz="3999">
                <a:solidFill>
                  <a:srgbClr val="004B27"/>
                </a:solidFill>
                <a:latin typeface="Poppins Bold Italics"/>
                <a:ea typeface="Poppins Bold Italics"/>
                <a:cs typeface="Poppins Bold Italics"/>
                <a:sym typeface="Poppins Bold Italics"/>
              </a:rPr>
              <a:t>Contact Information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531705" y="2933080"/>
            <a:ext cx="6519435" cy="9525"/>
          </a:xfrm>
          <a:prstGeom prst="line">
            <a:avLst/>
          </a:prstGeom>
          <a:ln w="19050" cap="flat">
            <a:solidFill>
              <a:srgbClr val="004B27">
                <a:alpha val="31765"/>
              </a:srgbClr>
            </a:solidFill>
            <a:prstDash val="lgDash"/>
            <a:headEnd type="oval" w="lg" len="lg"/>
            <a:tailEnd type="none" w="sm" len="sm"/>
          </a:ln>
        </p:spPr>
      </p:sp>
      <p:sp>
        <p:nvSpPr>
          <p:cNvPr id="3" name="TextBox 3"/>
          <p:cNvSpPr txBox="1"/>
          <p:nvPr/>
        </p:nvSpPr>
        <p:spPr>
          <a:xfrm>
            <a:off x="1028700" y="3223814"/>
            <a:ext cx="9421400" cy="2344197"/>
          </a:xfrm>
          <a:prstGeom prst="rect">
            <a:avLst/>
          </a:prstGeom>
        </p:spPr>
        <p:txBody>
          <a:bodyPr lIns="0" tIns="0" rIns="0" bIns="0" rtlCol="0" anchor="t">
            <a:spAutoFit/>
          </a:bodyPr>
          <a:lstStyle/>
          <a:p>
            <a:pPr algn="just">
              <a:lnSpc>
                <a:spcPts val="3080"/>
              </a:lnSpc>
              <a:spcBef>
                <a:spcPct val="0"/>
              </a:spcBef>
            </a:pPr>
            <a:r>
              <a:rPr lang="en-US" sz="2200" dirty="0" err="1">
                <a:solidFill>
                  <a:srgbClr val="000000"/>
                </a:solidFill>
                <a:latin typeface="Poppins Bold"/>
                <a:ea typeface="Poppins Bold"/>
                <a:cs typeface="Poppins Bold"/>
                <a:sym typeface="Poppins Bold"/>
              </a:rPr>
              <a:t>eKrishiKendra</a:t>
            </a:r>
            <a:r>
              <a:rPr lang="en-US" sz="2200" dirty="0">
                <a:solidFill>
                  <a:srgbClr val="000000"/>
                </a:solidFill>
                <a:latin typeface="Poppins"/>
                <a:ea typeface="Poppins"/>
                <a:cs typeface="Poppins"/>
                <a:sym typeface="Poppins"/>
              </a:rPr>
              <a:t>, a venture of </a:t>
            </a:r>
            <a:r>
              <a:rPr lang="en-US" sz="2200" dirty="0" err="1">
                <a:solidFill>
                  <a:srgbClr val="000000"/>
                </a:solidFill>
                <a:latin typeface="Poppins"/>
                <a:ea typeface="Poppins"/>
                <a:cs typeface="Poppins"/>
                <a:sym typeface="Poppins"/>
              </a:rPr>
              <a:t>AgriDigi</a:t>
            </a:r>
            <a:r>
              <a:rPr lang="en-US" sz="2200" dirty="0">
                <a:solidFill>
                  <a:srgbClr val="000000"/>
                </a:solidFill>
                <a:latin typeface="Poppins"/>
                <a:ea typeface="Poppins"/>
                <a:cs typeface="Poppins"/>
                <a:sym typeface="Poppins"/>
              </a:rPr>
              <a:t> Tech (OPC) Private Limited, is a pioneering</a:t>
            </a:r>
            <a:r>
              <a:rPr lang="en-US" sz="2200" dirty="0">
                <a:solidFill>
                  <a:srgbClr val="000000"/>
                </a:solidFill>
                <a:latin typeface="Poppins Bold"/>
                <a:ea typeface="Poppins Bold"/>
                <a:cs typeface="Poppins Bold"/>
                <a:sym typeface="Poppins Bold"/>
              </a:rPr>
              <a:t> digital agriculture platform</a:t>
            </a:r>
            <a:r>
              <a:rPr lang="en-US" sz="2200" dirty="0">
                <a:solidFill>
                  <a:srgbClr val="000000"/>
                </a:solidFill>
                <a:latin typeface="Poppins"/>
                <a:ea typeface="Poppins"/>
                <a:cs typeface="Poppins"/>
                <a:sym typeface="Poppins"/>
              </a:rPr>
              <a:t> committed to transforming the face of Indian agriculture. Founded in </a:t>
            </a:r>
            <a:r>
              <a:rPr lang="en-US" sz="2200" dirty="0">
                <a:solidFill>
                  <a:srgbClr val="000000"/>
                </a:solidFill>
                <a:latin typeface="Poppins Bold"/>
                <a:ea typeface="Poppins Bold"/>
                <a:cs typeface="Poppins Bold"/>
                <a:sym typeface="Poppins Bold"/>
              </a:rPr>
              <a:t>2017</a:t>
            </a:r>
            <a:r>
              <a:rPr lang="en-US" sz="2200" dirty="0">
                <a:solidFill>
                  <a:srgbClr val="000000"/>
                </a:solidFill>
                <a:latin typeface="Poppins"/>
                <a:ea typeface="Poppins"/>
                <a:cs typeface="Poppins"/>
                <a:sym typeface="Poppins"/>
              </a:rPr>
              <a:t> and incorporated in 2021, we bring together a unified network of farmers, </a:t>
            </a:r>
            <a:r>
              <a:rPr lang="en-US" sz="2200" dirty="0" err="1">
                <a:solidFill>
                  <a:srgbClr val="000000"/>
                </a:solidFill>
                <a:latin typeface="Poppins"/>
                <a:ea typeface="Poppins"/>
                <a:cs typeface="Poppins"/>
                <a:sym typeface="Poppins"/>
              </a:rPr>
              <a:t>agri</a:t>
            </a:r>
            <a:r>
              <a:rPr lang="en-US" sz="2200" dirty="0">
                <a:solidFill>
                  <a:srgbClr val="000000"/>
                </a:solidFill>
                <a:latin typeface="Poppins"/>
                <a:ea typeface="Poppins"/>
                <a:cs typeface="Poppins"/>
                <a:sym typeface="Poppins"/>
              </a:rPr>
              <a:t>-input industries, </a:t>
            </a:r>
            <a:r>
              <a:rPr lang="en-US" sz="2200" dirty="0" err="1">
                <a:solidFill>
                  <a:srgbClr val="000000"/>
                </a:solidFill>
                <a:latin typeface="Poppins"/>
                <a:ea typeface="Poppins"/>
                <a:cs typeface="Poppins"/>
                <a:sym typeface="Poppins"/>
              </a:rPr>
              <a:t>agri</a:t>
            </a:r>
            <a:r>
              <a:rPr lang="en-US" sz="2200" dirty="0">
                <a:solidFill>
                  <a:srgbClr val="000000"/>
                </a:solidFill>
                <a:latin typeface="Poppins"/>
                <a:ea typeface="Poppins"/>
                <a:cs typeface="Poppins"/>
                <a:sym typeface="Poppins"/>
              </a:rPr>
              <a:t>-experts, </a:t>
            </a:r>
            <a:r>
              <a:rPr lang="en-US" sz="2200" dirty="0" err="1">
                <a:solidFill>
                  <a:srgbClr val="000000"/>
                </a:solidFill>
                <a:latin typeface="Poppins"/>
                <a:ea typeface="Poppins"/>
                <a:cs typeface="Poppins"/>
                <a:sym typeface="Poppins"/>
              </a:rPr>
              <a:t>agri</a:t>
            </a:r>
            <a:r>
              <a:rPr lang="en-US" sz="2200" dirty="0">
                <a:solidFill>
                  <a:srgbClr val="000000"/>
                </a:solidFill>
                <a:latin typeface="Poppins"/>
                <a:ea typeface="Poppins"/>
                <a:cs typeface="Poppins"/>
                <a:sym typeface="Poppins"/>
              </a:rPr>
              <a:t>-students, and </a:t>
            </a:r>
            <a:r>
              <a:rPr lang="en-US" sz="2200" dirty="0" err="1">
                <a:solidFill>
                  <a:srgbClr val="000000"/>
                </a:solidFill>
                <a:latin typeface="Poppins"/>
                <a:ea typeface="Poppins"/>
                <a:cs typeface="Poppins"/>
                <a:sym typeface="Poppins"/>
              </a:rPr>
              <a:t>agri</a:t>
            </a:r>
            <a:r>
              <a:rPr lang="en-US" sz="2200" dirty="0">
                <a:solidFill>
                  <a:srgbClr val="000000"/>
                </a:solidFill>
                <a:latin typeface="Poppins"/>
                <a:ea typeface="Poppins"/>
                <a:cs typeface="Poppins"/>
                <a:sym typeface="Poppins"/>
              </a:rPr>
              <a:t>-bazaar under one roof.</a:t>
            </a:r>
          </a:p>
        </p:txBody>
      </p:sp>
      <p:sp>
        <p:nvSpPr>
          <p:cNvPr id="4" name="TextBox 4"/>
          <p:cNvSpPr txBox="1"/>
          <p:nvPr/>
        </p:nvSpPr>
        <p:spPr>
          <a:xfrm>
            <a:off x="1028700" y="6650951"/>
            <a:ext cx="9022440" cy="2782813"/>
          </a:xfrm>
          <a:prstGeom prst="rect">
            <a:avLst/>
          </a:prstGeom>
        </p:spPr>
        <p:txBody>
          <a:bodyPr lIns="0" tIns="0" rIns="0" bIns="0" rtlCol="0" anchor="t">
            <a:spAutoFit/>
          </a:bodyPr>
          <a:lstStyle/>
          <a:p>
            <a:pPr algn="just">
              <a:lnSpc>
                <a:spcPts val="3080"/>
              </a:lnSpc>
              <a:spcBef>
                <a:spcPct val="0"/>
              </a:spcBef>
            </a:pPr>
            <a:r>
              <a:rPr lang="en-US" sz="2200" dirty="0">
                <a:solidFill>
                  <a:srgbClr val="000000"/>
                </a:solidFill>
                <a:latin typeface="Poppins"/>
                <a:ea typeface="Poppins"/>
                <a:cs typeface="Poppins"/>
                <a:sym typeface="Poppins"/>
              </a:rPr>
              <a:t>We offer a comprehensive suite of services designed to address the challenges faced by the agricultural sector. From agricultural marketing and price discovery to </a:t>
            </a:r>
            <a:r>
              <a:rPr lang="en-US" sz="2200" dirty="0" smtClean="0">
                <a:solidFill>
                  <a:srgbClr val="000000"/>
                </a:solidFill>
                <a:latin typeface="Poppins Bold"/>
                <a:ea typeface="Poppins"/>
                <a:cs typeface="Poppins Bold"/>
                <a:sym typeface="Poppins Bold"/>
              </a:rPr>
              <a:t>Satellite technology</a:t>
            </a:r>
            <a:r>
              <a:rPr lang="en-US" sz="2200" dirty="0" smtClean="0">
                <a:solidFill>
                  <a:srgbClr val="000000"/>
                </a:solidFill>
                <a:latin typeface="Poppins Bold"/>
                <a:ea typeface="Poppins Bold"/>
                <a:cs typeface="Poppins Bold"/>
                <a:sym typeface="Poppins Bold"/>
              </a:rPr>
              <a:t>-based </a:t>
            </a:r>
            <a:r>
              <a:rPr lang="en-US" sz="2200" dirty="0">
                <a:solidFill>
                  <a:srgbClr val="000000"/>
                </a:solidFill>
                <a:latin typeface="Poppins Bold"/>
                <a:ea typeface="Poppins Bold"/>
                <a:cs typeface="Poppins Bold"/>
                <a:sym typeface="Poppins Bold"/>
              </a:rPr>
              <a:t>advisory</a:t>
            </a:r>
            <a:r>
              <a:rPr lang="en-US" sz="2200" dirty="0">
                <a:solidFill>
                  <a:srgbClr val="000000"/>
                </a:solidFill>
                <a:latin typeface="Poppins"/>
                <a:ea typeface="Poppins"/>
                <a:cs typeface="Poppins"/>
                <a:sym typeface="Poppins"/>
              </a:rPr>
              <a:t> services and </a:t>
            </a:r>
            <a:r>
              <a:rPr lang="en-US" sz="2200" dirty="0">
                <a:solidFill>
                  <a:srgbClr val="000000"/>
                </a:solidFill>
                <a:latin typeface="Poppins Bold"/>
                <a:ea typeface="Poppins Bold"/>
                <a:cs typeface="Poppins Bold"/>
                <a:sym typeface="Poppins Bold"/>
              </a:rPr>
              <a:t>e-learning platforms for </a:t>
            </a:r>
            <a:r>
              <a:rPr lang="en-US" sz="2200" dirty="0" err="1">
                <a:solidFill>
                  <a:srgbClr val="000000"/>
                </a:solidFill>
                <a:latin typeface="Poppins Bold"/>
                <a:ea typeface="Poppins Bold"/>
                <a:cs typeface="Poppins Bold"/>
                <a:sym typeface="Poppins Bold"/>
              </a:rPr>
              <a:t>agri</a:t>
            </a:r>
            <a:r>
              <a:rPr lang="en-US" sz="2200" dirty="0">
                <a:solidFill>
                  <a:srgbClr val="000000"/>
                </a:solidFill>
                <a:latin typeface="Poppins Bold"/>
                <a:ea typeface="Poppins Bold"/>
                <a:cs typeface="Poppins Bold"/>
                <a:sym typeface="Poppins Bold"/>
              </a:rPr>
              <a:t>-students</a:t>
            </a:r>
            <a:r>
              <a:rPr lang="en-US" sz="2200" dirty="0">
                <a:solidFill>
                  <a:srgbClr val="000000"/>
                </a:solidFill>
                <a:latin typeface="Poppins"/>
                <a:ea typeface="Poppins"/>
                <a:cs typeface="Poppins"/>
                <a:sym typeface="Poppins"/>
              </a:rPr>
              <a:t>, </a:t>
            </a:r>
            <a:r>
              <a:rPr lang="en-US" sz="2200" dirty="0" err="1">
                <a:solidFill>
                  <a:srgbClr val="000000"/>
                </a:solidFill>
                <a:latin typeface="Poppins"/>
                <a:ea typeface="Poppins"/>
                <a:cs typeface="Poppins"/>
                <a:sym typeface="Poppins"/>
              </a:rPr>
              <a:t>eKrishiKendra</a:t>
            </a:r>
            <a:r>
              <a:rPr lang="en-US" sz="2200" dirty="0">
                <a:solidFill>
                  <a:srgbClr val="000000"/>
                </a:solidFill>
                <a:latin typeface="Poppins"/>
                <a:ea typeface="Poppins"/>
                <a:cs typeface="Poppins"/>
                <a:sym typeface="Poppins"/>
              </a:rPr>
              <a:t> is dedicated to enhancing productivity, ensuring fair pricing, and promoting sustainable farming practices.</a:t>
            </a:r>
          </a:p>
        </p:txBody>
      </p:sp>
      <p:sp>
        <p:nvSpPr>
          <p:cNvPr id="5" name="TextBox 5"/>
          <p:cNvSpPr txBox="1"/>
          <p:nvPr/>
        </p:nvSpPr>
        <p:spPr>
          <a:xfrm>
            <a:off x="-260250" y="2663775"/>
            <a:ext cx="3756273" cy="538609"/>
          </a:xfrm>
          <a:prstGeom prst="rect">
            <a:avLst/>
          </a:prstGeom>
        </p:spPr>
        <p:txBody>
          <a:bodyPr wrap="square" lIns="0" tIns="0" rIns="0" bIns="0" rtlCol="0" anchor="t">
            <a:spAutoFit/>
          </a:bodyPr>
          <a:lstStyle/>
          <a:p>
            <a:pPr algn="r">
              <a:lnSpc>
                <a:spcPts val="4199"/>
              </a:lnSpc>
              <a:spcBef>
                <a:spcPct val="0"/>
              </a:spcBef>
            </a:pPr>
            <a:r>
              <a:rPr lang="en-US" sz="2999" dirty="0">
                <a:solidFill>
                  <a:srgbClr val="004B27"/>
                </a:solidFill>
                <a:latin typeface="Poppins Bold"/>
                <a:ea typeface="Poppins Bold"/>
                <a:cs typeface="Poppins Bold"/>
                <a:sym typeface="Poppins Bold"/>
              </a:rPr>
              <a:t>Who we are?</a:t>
            </a:r>
          </a:p>
        </p:txBody>
      </p:sp>
      <p:sp>
        <p:nvSpPr>
          <p:cNvPr id="6" name="TextBox 6"/>
          <p:cNvSpPr txBox="1"/>
          <p:nvPr/>
        </p:nvSpPr>
        <p:spPr>
          <a:xfrm>
            <a:off x="1028700" y="5949384"/>
            <a:ext cx="3924300" cy="538609"/>
          </a:xfrm>
          <a:prstGeom prst="rect">
            <a:avLst/>
          </a:prstGeom>
        </p:spPr>
        <p:txBody>
          <a:bodyPr wrap="square" lIns="0" tIns="0" rIns="0" bIns="0" rtlCol="0" anchor="t">
            <a:spAutoFit/>
          </a:bodyPr>
          <a:lstStyle/>
          <a:p>
            <a:pPr marL="0" lvl="0" indent="0" algn="l">
              <a:lnSpc>
                <a:spcPts val="4199"/>
              </a:lnSpc>
              <a:spcBef>
                <a:spcPct val="0"/>
              </a:spcBef>
            </a:pPr>
            <a:r>
              <a:rPr lang="en-US" sz="2999" u="none" strike="noStrike" dirty="0">
                <a:solidFill>
                  <a:srgbClr val="004B27"/>
                </a:solidFill>
                <a:latin typeface="Poppins Bold"/>
                <a:ea typeface="Poppins Bold"/>
                <a:cs typeface="Poppins Bold"/>
                <a:sym typeface="Poppins Bold"/>
              </a:rPr>
              <a:t>What we do?</a:t>
            </a:r>
          </a:p>
        </p:txBody>
      </p:sp>
      <p:sp>
        <p:nvSpPr>
          <p:cNvPr id="7" name="AutoShape 7"/>
          <p:cNvSpPr/>
          <p:nvPr/>
        </p:nvSpPr>
        <p:spPr>
          <a:xfrm>
            <a:off x="3531691" y="6332532"/>
            <a:ext cx="6519435" cy="0"/>
          </a:xfrm>
          <a:prstGeom prst="line">
            <a:avLst/>
          </a:prstGeom>
          <a:ln w="19050" cap="flat">
            <a:solidFill>
              <a:srgbClr val="004B27">
                <a:alpha val="31765"/>
              </a:srgbClr>
            </a:solidFill>
            <a:prstDash val="lgDash"/>
            <a:headEnd type="oval" w="lg" len="lg"/>
            <a:tailEnd type="none" w="sm" len="sm"/>
          </a:ln>
        </p:spPr>
      </p:sp>
      <p:grpSp>
        <p:nvGrpSpPr>
          <p:cNvPr id="8" name="Group 8"/>
          <p:cNvGrpSpPr/>
          <p:nvPr/>
        </p:nvGrpSpPr>
        <p:grpSpPr>
          <a:xfrm>
            <a:off x="10714393" y="2652092"/>
            <a:ext cx="6890520" cy="3061214"/>
            <a:chOff x="0" y="0"/>
            <a:chExt cx="2578329" cy="806246"/>
          </a:xfrm>
        </p:grpSpPr>
        <p:sp>
          <p:nvSpPr>
            <p:cNvPr id="9" name="Freeform 9"/>
            <p:cNvSpPr/>
            <p:nvPr/>
          </p:nvSpPr>
          <p:spPr>
            <a:xfrm>
              <a:off x="0" y="0"/>
              <a:ext cx="2578329" cy="806246"/>
            </a:xfrm>
            <a:custGeom>
              <a:avLst/>
              <a:gdLst/>
              <a:ahLst/>
              <a:cxnLst/>
              <a:rect l="l" t="t" r="r" b="b"/>
              <a:pathLst>
                <a:path w="2578329" h="806246">
                  <a:moveTo>
                    <a:pt x="19771" y="0"/>
                  </a:moveTo>
                  <a:lnTo>
                    <a:pt x="2558559" y="0"/>
                  </a:lnTo>
                  <a:cubicBezTo>
                    <a:pt x="2563802" y="0"/>
                    <a:pt x="2568831" y="2083"/>
                    <a:pt x="2572539" y="5791"/>
                  </a:cubicBezTo>
                  <a:cubicBezTo>
                    <a:pt x="2576246" y="9498"/>
                    <a:pt x="2578329" y="14527"/>
                    <a:pt x="2578329" y="19771"/>
                  </a:cubicBezTo>
                  <a:lnTo>
                    <a:pt x="2578329" y="786475"/>
                  </a:lnTo>
                  <a:cubicBezTo>
                    <a:pt x="2578329" y="797394"/>
                    <a:pt x="2569478" y="806246"/>
                    <a:pt x="2558559" y="806246"/>
                  </a:cubicBezTo>
                  <a:lnTo>
                    <a:pt x="19771" y="806246"/>
                  </a:lnTo>
                  <a:cubicBezTo>
                    <a:pt x="14527" y="806246"/>
                    <a:pt x="9498" y="804163"/>
                    <a:pt x="5791" y="800455"/>
                  </a:cubicBezTo>
                  <a:cubicBezTo>
                    <a:pt x="2083" y="796747"/>
                    <a:pt x="0" y="791718"/>
                    <a:pt x="0" y="786475"/>
                  </a:cubicBezTo>
                  <a:lnTo>
                    <a:pt x="0" y="19771"/>
                  </a:lnTo>
                  <a:cubicBezTo>
                    <a:pt x="0" y="8852"/>
                    <a:pt x="8852" y="0"/>
                    <a:pt x="19771" y="0"/>
                  </a:cubicBezTo>
                  <a:close/>
                </a:path>
              </a:pathLst>
            </a:custGeom>
            <a:solidFill>
              <a:srgbClr val="000000">
                <a:alpha val="0"/>
              </a:srgbClr>
            </a:solidFill>
            <a:ln w="19050" cap="rnd">
              <a:solidFill>
                <a:srgbClr val="004B27"/>
              </a:solidFill>
              <a:prstDash val="lgDash"/>
              <a:round/>
            </a:ln>
          </p:spPr>
        </p:sp>
        <p:sp>
          <p:nvSpPr>
            <p:cNvPr id="10" name="TextBox 10"/>
            <p:cNvSpPr txBox="1"/>
            <p:nvPr/>
          </p:nvSpPr>
          <p:spPr>
            <a:xfrm>
              <a:off x="0" y="-66675"/>
              <a:ext cx="2578329" cy="872921"/>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10714392" y="6192449"/>
            <a:ext cx="6890521" cy="3061214"/>
            <a:chOff x="0" y="0"/>
            <a:chExt cx="2578329" cy="806246"/>
          </a:xfrm>
        </p:grpSpPr>
        <p:sp>
          <p:nvSpPr>
            <p:cNvPr id="12" name="Freeform 12"/>
            <p:cNvSpPr/>
            <p:nvPr/>
          </p:nvSpPr>
          <p:spPr>
            <a:xfrm>
              <a:off x="0" y="0"/>
              <a:ext cx="2578329" cy="806246"/>
            </a:xfrm>
            <a:custGeom>
              <a:avLst/>
              <a:gdLst/>
              <a:ahLst/>
              <a:cxnLst/>
              <a:rect l="l" t="t" r="r" b="b"/>
              <a:pathLst>
                <a:path w="2578329" h="806246">
                  <a:moveTo>
                    <a:pt x="19771" y="0"/>
                  </a:moveTo>
                  <a:lnTo>
                    <a:pt x="2558559" y="0"/>
                  </a:lnTo>
                  <a:cubicBezTo>
                    <a:pt x="2563802" y="0"/>
                    <a:pt x="2568831" y="2083"/>
                    <a:pt x="2572539" y="5791"/>
                  </a:cubicBezTo>
                  <a:cubicBezTo>
                    <a:pt x="2576246" y="9498"/>
                    <a:pt x="2578329" y="14527"/>
                    <a:pt x="2578329" y="19771"/>
                  </a:cubicBezTo>
                  <a:lnTo>
                    <a:pt x="2578329" y="786475"/>
                  </a:lnTo>
                  <a:cubicBezTo>
                    <a:pt x="2578329" y="797394"/>
                    <a:pt x="2569478" y="806246"/>
                    <a:pt x="2558559" y="806246"/>
                  </a:cubicBezTo>
                  <a:lnTo>
                    <a:pt x="19771" y="806246"/>
                  </a:lnTo>
                  <a:cubicBezTo>
                    <a:pt x="14527" y="806246"/>
                    <a:pt x="9498" y="804163"/>
                    <a:pt x="5791" y="800455"/>
                  </a:cubicBezTo>
                  <a:cubicBezTo>
                    <a:pt x="2083" y="796747"/>
                    <a:pt x="0" y="791718"/>
                    <a:pt x="0" y="786475"/>
                  </a:cubicBezTo>
                  <a:lnTo>
                    <a:pt x="0" y="19771"/>
                  </a:lnTo>
                  <a:cubicBezTo>
                    <a:pt x="0" y="8852"/>
                    <a:pt x="8852" y="0"/>
                    <a:pt x="19771" y="0"/>
                  </a:cubicBezTo>
                  <a:close/>
                </a:path>
              </a:pathLst>
            </a:custGeom>
            <a:solidFill>
              <a:srgbClr val="000000">
                <a:alpha val="0"/>
              </a:srgbClr>
            </a:solidFill>
            <a:ln w="19050" cap="rnd">
              <a:solidFill>
                <a:srgbClr val="004B27"/>
              </a:solidFill>
              <a:prstDash val="lgDash"/>
              <a:round/>
            </a:ln>
          </p:spPr>
        </p:sp>
        <p:sp>
          <p:nvSpPr>
            <p:cNvPr id="13" name="TextBox 13"/>
            <p:cNvSpPr txBox="1"/>
            <p:nvPr/>
          </p:nvSpPr>
          <p:spPr>
            <a:xfrm>
              <a:off x="0" y="-66675"/>
              <a:ext cx="2578329" cy="872921"/>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10918840" y="2649101"/>
            <a:ext cx="6340460" cy="2962349"/>
          </a:xfrm>
          <a:prstGeom prst="rect">
            <a:avLst/>
          </a:prstGeom>
        </p:spPr>
        <p:txBody>
          <a:bodyPr lIns="0" tIns="0" rIns="0" bIns="0" rtlCol="0" anchor="t">
            <a:spAutoFit/>
          </a:bodyPr>
          <a:lstStyle/>
          <a:p>
            <a:pPr algn="l">
              <a:lnSpc>
                <a:spcPts val="3779"/>
              </a:lnSpc>
              <a:spcBef>
                <a:spcPct val="0"/>
              </a:spcBef>
            </a:pPr>
            <a:r>
              <a:rPr lang="en-US" sz="2699" dirty="0">
                <a:solidFill>
                  <a:srgbClr val="004B27"/>
                </a:solidFill>
                <a:latin typeface="Poppins Bold"/>
                <a:ea typeface="Poppins Bold"/>
                <a:cs typeface="Poppins Bold"/>
                <a:sym typeface="Poppins Bold"/>
              </a:rPr>
              <a:t>Vision</a:t>
            </a:r>
          </a:p>
          <a:p>
            <a:pPr algn="l">
              <a:lnSpc>
                <a:spcPts val="3779"/>
              </a:lnSpc>
              <a:spcBef>
                <a:spcPct val="0"/>
              </a:spcBef>
            </a:pPr>
            <a:endParaRPr lang="en-US" sz="2699" dirty="0">
              <a:solidFill>
                <a:srgbClr val="004B27"/>
              </a:solidFill>
              <a:latin typeface="Poppins Bold"/>
              <a:ea typeface="Poppins Bold"/>
              <a:cs typeface="Poppins Bold"/>
              <a:sym typeface="Poppins Bold"/>
            </a:endParaRPr>
          </a:p>
          <a:p>
            <a:pPr algn="just">
              <a:lnSpc>
                <a:spcPts val="3079"/>
              </a:lnSpc>
              <a:spcBef>
                <a:spcPct val="0"/>
              </a:spcBef>
            </a:pPr>
            <a:r>
              <a:rPr lang="en-US" sz="2199" dirty="0">
                <a:solidFill>
                  <a:srgbClr val="000000"/>
                </a:solidFill>
                <a:latin typeface="Poppins"/>
                <a:ea typeface="Poppins"/>
                <a:cs typeface="Poppins"/>
                <a:sym typeface="Poppins"/>
              </a:rPr>
              <a:t>To be the leading digital platform that empowers every stakeholder in the </a:t>
            </a:r>
            <a:r>
              <a:rPr lang="en-US" sz="2199" dirty="0">
                <a:solidFill>
                  <a:srgbClr val="000000"/>
                </a:solidFill>
                <a:latin typeface="Poppins Bold"/>
                <a:ea typeface="Poppins Bold"/>
                <a:cs typeface="Poppins Bold"/>
                <a:sym typeface="Poppins Bold"/>
              </a:rPr>
              <a:t>agricultural sector</a:t>
            </a:r>
            <a:r>
              <a:rPr lang="en-US" sz="2199" dirty="0">
                <a:solidFill>
                  <a:srgbClr val="000000"/>
                </a:solidFill>
                <a:latin typeface="Poppins"/>
                <a:ea typeface="Poppins"/>
                <a:cs typeface="Poppins"/>
                <a:sym typeface="Poppins"/>
              </a:rPr>
              <a:t> with innovative solutions, ensuring sustainable growth and prosperity for Indian agriculture.</a:t>
            </a:r>
          </a:p>
        </p:txBody>
      </p:sp>
      <p:sp>
        <p:nvSpPr>
          <p:cNvPr id="15" name="TextBox 15"/>
          <p:cNvSpPr txBox="1"/>
          <p:nvPr/>
        </p:nvSpPr>
        <p:spPr>
          <a:xfrm>
            <a:off x="10918840" y="6256332"/>
            <a:ext cx="6686072" cy="2918909"/>
          </a:xfrm>
          <a:prstGeom prst="rect">
            <a:avLst/>
          </a:prstGeom>
        </p:spPr>
        <p:txBody>
          <a:bodyPr lIns="0" tIns="0" rIns="0" bIns="0" rtlCol="0" anchor="t">
            <a:spAutoFit/>
          </a:bodyPr>
          <a:lstStyle/>
          <a:p>
            <a:pPr algn="l">
              <a:lnSpc>
                <a:spcPts val="3779"/>
              </a:lnSpc>
            </a:pPr>
            <a:r>
              <a:rPr lang="en-US" sz="2699" dirty="0">
                <a:solidFill>
                  <a:srgbClr val="004B27"/>
                </a:solidFill>
                <a:latin typeface="Poppins Bold"/>
                <a:ea typeface="Poppins Bold"/>
                <a:cs typeface="Poppins Bold"/>
                <a:sym typeface="Poppins Bold"/>
              </a:rPr>
              <a:t>Mission</a:t>
            </a:r>
          </a:p>
          <a:p>
            <a:pPr algn="l">
              <a:lnSpc>
                <a:spcPts val="3779"/>
              </a:lnSpc>
              <a:spcBef>
                <a:spcPct val="0"/>
              </a:spcBef>
            </a:pPr>
            <a:endParaRPr lang="en-US" sz="2699" dirty="0">
              <a:solidFill>
                <a:srgbClr val="004B27"/>
              </a:solidFill>
              <a:latin typeface="Poppins Bold"/>
              <a:ea typeface="Poppins Bold"/>
              <a:cs typeface="Poppins Bold"/>
              <a:sym typeface="Poppins Bold"/>
            </a:endParaRPr>
          </a:p>
          <a:p>
            <a:pPr algn="just">
              <a:lnSpc>
                <a:spcPts val="3079"/>
              </a:lnSpc>
              <a:spcBef>
                <a:spcPct val="0"/>
              </a:spcBef>
            </a:pPr>
            <a:r>
              <a:rPr lang="en-US" sz="2199" dirty="0">
                <a:solidFill>
                  <a:srgbClr val="000000"/>
                </a:solidFill>
                <a:latin typeface="Poppins"/>
                <a:ea typeface="Poppins"/>
                <a:cs typeface="Poppins"/>
                <a:sym typeface="Poppins"/>
              </a:rPr>
              <a:t>To provide comprehensive, accessible, and </a:t>
            </a:r>
            <a:r>
              <a:rPr lang="en-US" sz="2199" dirty="0">
                <a:solidFill>
                  <a:srgbClr val="000000"/>
                </a:solidFill>
                <a:latin typeface="Poppins Bold"/>
                <a:ea typeface="Poppins Bold"/>
                <a:cs typeface="Poppins Bold"/>
                <a:sym typeface="Poppins Bold"/>
              </a:rPr>
              <a:t>advanced agricultural services</a:t>
            </a:r>
            <a:r>
              <a:rPr lang="en-US" sz="2199" dirty="0">
                <a:solidFill>
                  <a:srgbClr val="000000"/>
                </a:solidFill>
                <a:latin typeface="Poppins"/>
                <a:ea typeface="Poppins"/>
                <a:cs typeface="Poppins"/>
                <a:sym typeface="Poppins"/>
              </a:rPr>
              <a:t> that improve productivity, enhance market linkages, and foster the overall development of the farming community through digital innovation.</a:t>
            </a:r>
          </a:p>
        </p:txBody>
      </p:sp>
      <p:sp>
        <p:nvSpPr>
          <p:cNvPr id="16" name="TextBox 16"/>
          <p:cNvSpPr txBox="1"/>
          <p:nvPr/>
        </p:nvSpPr>
        <p:spPr>
          <a:xfrm>
            <a:off x="1028700" y="1021870"/>
            <a:ext cx="9685692" cy="717401"/>
          </a:xfrm>
          <a:prstGeom prst="rect">
            <a:avLst/>
          </a:prstGeom>
        </p:spPr>
        <p:txBody>
          <a:bodyPr wrap="square" lIns="0" tIns="0" rIns="0" bIns="0" rtlCol="0" anchor="t">
            <a:spAutoFit/>
          </a:bodyPr>
          <a:lstStyle/>
          <a:p>
            <a:pPr algn="l">
              <a:lnSpc>
                <a:spcPts val="5599"/>
              </a:lnSpc>
            </a:pPr>
            <a:r>
              <a:rPr lang="en-US" sz="3999" dirty="0">
                <a:solidFill>
                  <a:srgbClr val="000000"/>
                </a:solidFill>
                <a:latin typeface="Poppins Bold Italics"/>
                <a:ea typeface="Poppins Bold Italics"/>
                <a:cs typeface="Poppins Bold Italics"/>
                <a:sym typeface="Poppins Bold Italics"/>
              </a:rPr>
              <a:t>OUR IDENTITY AND ASPIRATIONS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3369" y="2377446"/>
            <a:ext cx="3033256" cy="3015814"/>
          </a:xfrm>
          <a:custGeom>
            <a:avLst/>
            <a:gdLst/>
            <a:ahLst/>
            <a:cxnLst/>
            <a:rect l="l" t="t" r="r" b="b"/>
            <a:pathLst>
              <a:path w="3033256" h="3015814">
                <a:moveTo>
                  <a:pt x="0" y="0"/>
                </a:moveTo>
                <a:lnTo>
                  <a:pt x="3033256" y="0"/>
                </a:lnTo>
                <a:lnTo>
                  <a:pt x="3033256" y="3015814"/>
                </a:lnTo>
                <a:lnTo>
                  <a:pt x="0" y="30158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28700" y="5374233"/>
            <a:ext cx="2888967" cy="334561"/>
          </a:xfrm>
          <a:custGeom>
            <a:avLst/>
            <a:gdLst/>
            <a:ahLst/>
            <a:cxnLst/>
            <a:rect l="l" t="t" r="r" b="b"/>
            <a:pathLst>
              <a:path w="2888967" h="334561">
                <a:moveTo>
                  <a:pt x="0" y="0"/>
                </a:moveTo>
                <a:lnTo>
                  <a:pt x="2888967" y="0"/>
                </a:lnTo>
                <a:lnTo>
                  <a:pt x="2888967" y="334561"/>
                </a:lnTo>
                <a:lnTo>
                  <a:pt x="0" y="334561"/>
                </a:lnTo>
                <a:lnTo>
                  <a:pt x="0" y="0"/>
                </a:lnTo>
                <a:close/>
              </a:path>
            </a:pathLst>
          </a:custGeom>
          <a:blipFill>
            <a:blip r:embed="rId4"/>
            <a:stretch>
              <a:fillRect b="-63"/>
            </a:stretch>
          </a:blipFill>
        </p:spPr>
      </p:sp>
      <p:sp>
        <p:nvSpPr>
          <p:cNvPr id="4" name="Freeform 4"/>
          <p:cNvSpPr/>
          <p:nvPr/>
        </p:nvSpPr>
        <p:spPr>
          <a:xfrm>
            <a:off x="14032104" y="2377446"/>
            <a:ext cx="3033256" cy="3015814"/>
          </a:xfrm>
          <a:custGeom>
            <a:avLst/>
            <a:gdLst/>
            <a:ahLst/>
            <a:cxnLst/>
            <a:rect l="l" t="t" r="r" b="b"/>
            <a:pathLst>
              <a:path w="3033256" h="3015814">
                <a:moveTo>
                  <a:pt x="0" y="0"/>
                </a:moveTo>
                <a:lnTo>
                  <a:pt x="3033257" y="0"/>
                </a:lnTo>
                <a:lnTo>
                  <a:pt x="3033257" y="3015814"/>
                </a:lnTo>
                <a:lnTo>
                  <a:pt x="0" y="3015814"/>
                </a:lnTo>
                <a:lnTo>
                  <a:pt x="0" y="0"/>
                </a:lnTo>
                <a:close/>
              </a:path>
            </a:pathLst>
          </a:custGeom>
          <a:blipFill>
            <a:blip r:embed="rId2">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13797435" y="5374233"/>
            <a:ext cx="2888967" cy="334561"/>
          </a:xfrm>
          <a:custGeom>
            <a:avLst/>
            <a:gdLst/>
            <a:ahLst/>
            <a:cxnLst/>
            <a:rect l="l" t="t" r="r" b="b"/>
            <a:pathLst>
              <a:path w="2888967" h="334561">
                <a:moveTo>
                  <a:pt x="0" y="0"/>
                </a:moveTo>
                <a:lnTo>
                  <a:pt x="2888967" y="0"/>
                </a:lnTo>
                <a:lnTo>
                  <a:pt x="2888967" y="334561"/>
                </a:lnTo>
                <a:lnTo>
                  <a:pt x="0" y="334561"/>
                </a:lnTo>
                <a:lnTo>
                  <a:pt x="0" y="0"/>
                </a:lnTo>
                <a:close/>
              </a:path>
            </a:pathLst>
          </a:custGeom>
          <a:blipFill>
            <a:blip r:embed="rId4"/>
            <a:stretch>
              <a:fillRect b="-63"/>
            </a:stretch>
          </a:blipFill>
        </p:spPr>
      </p:sp>
      <p:sp>
        <p:nvSpPr>
          <p:cNvPr id="6" name="Freeform 6"/>
          <p:cNvSpPr/>
          <p:nvPr/>
        </p:nvSpPr>
        <p:spPr>
          <a:xfrm>
            <a:off x="6138021" y="4632173"/>
            <a:ext cx="2098931" cy="2086862"/>
          </a:xfrm>
          <a:custGeom>
            <a:avLst/>
            <a:gdLst/>
            <a:ahLst/>
            <a:cxnLst/>
            <a:rect l="l" t="t" r="r" b="b"/>
            <a:pathLst>
              <a:path w="2098931" h="2086862">
                <a:moveTo>
                  <a:pt x="0" y="0"/>
                </a:moveTo>
                <a:lnTo>
                  <a:pt x="2098931" y="0"/>
                </a:lnTo>
                <a:lnTo>
                  <a:pt x="2098931" y="2086861"/>
                </a:lnTo>
                <a:lnTo>
                  <a:pt x="0" y="208686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a:off x="5975636" y="6705868"/>
            <a:ext cx="1999087" cy="231507"/>
          </a:xfrm>
          <a:custGeom>
            <a:avLst/>
            <a:gdLst/>
            <a:ahLst/>
            <a:cxnLst/>
            <a:rect l="l" t="t" r="r" b="b"/>
            <a:pathLst>
              <a:path w="1999087" h="231507">
                <a:moveTo>
                  <a:pt x="0" y="0"/>
                </a:moveTo>
                <a:lnTo>
                  <a:pt x="1999087" y="0"/>
                </a:lnTo>
                <a:lnTo>
                  <a:pt x="1999087" y="231507"/>
                </a:lnTo>
                <a:lnTo>
                  <a:pt x="0" y="231507"/>
                </a:lnTo>
                <a:lnTo>
                  <a:pt x="0" y="0"/>
                </a:lnTo>
                <a:close/>
              </a:path>
            </a:pathLst>
          </a:custGeom>
          <a:blipFill>
            <a:blip r:embed="rId4"/>
            <a:stretch>
              <a:fillRect b="-63"/>
            </a:stretch>
          </a:blipFill>
        </p:spPr>
      </p:sp>
      <p:sp>
        <p:nvSpPr>
          <p:cNvPr id="8" name="Freeform 8"/>
          <p:cNvSpPr/>
          <p:nvPr/>
        </p:nvSpPr>
        <p:spPr>
          <a:xfrm>
            <a:off x="10512956" y="4632173"/>
            <a:ext cx="2098931" cy="2086862"/>
          </a:xfrm>
          <a:custGeom>
            <a:avLst/>
            <a:gdLst/>
            <a:ahLst/>
            <a:cxnLst/>
            <a:rect l="l" t="t" r="r" b="b"/>
            <a:pathLst>
              <a:path w="2098931" h="2086862">
                <a:moveTo>
                  <a:pt x="0" y="0"/>
                </a:moveTo>
                <a:lnTo>
                  <a:pt x="2098931" y="0"/>
                </a:lnTo>
                <a:lnTo>
                  <a:pt x="2098931" y="2086861"/>
                </a:lnTo>
                <a:lnTo>
                  <a:pt x="0" y="208686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a:off x="10350572" y="6705868"/>
            <a:ext cx="1999087" cy="231507"/>
          </a:xfrm>
          <a:custGeom>
            <a:avLst/>
            <a:gdLst/>
            <a:ahLst/>
            <a:cxnLst/>
            <a:rect l="l" t="t" r="r" b="b"/>
            <a:pathLst>
              <a:path w="1999087" h="231507">
                <a:moveTo>
                  <a:pt x="0" y="0"/>
                </a:moveTo>
                <a:lnTo>
                  <a:pt x="1999086" y="0"/>
                </a:lnTo>
                <a:lnTo>
                  <a:pt x="1999086" y="231507"/>
                </a:lnTo>
                <a:lnTo>
                  <a:pt x="0" y="231507"/>
                </a:lnTo>
                <a:lnTo>
                  <a:pt x="0" y="0"/>
                </a:lnTo>
                <a:close/>
              </a:path>
            </a:pathLst>
          </a:custGeom>
          <a:blipFill>
            <a:blip r:embed="rId4"/>
            <a:stretch>
              <a:fillRect b="-63"/>
            </a:stretch>
          </a:blipFill>
        </p:spPr>
      </p:sp>
      <p:sp>
        <p:nvSpPr>
          <p:cNvPr id="10" name="Freeform 10"/>
          <p:cNvSpPr/>
          <p:nvPr/>
        </p:nvSpPr>
        <p:spPr>
          <a:xfrm>
            <a:off x="14790438" y="2564968"/>
            <a:ext cx="1516589" cy="1522298"/>
          </a:xfrm>
          <a:custGeom>
            <a:avLst/>
            <a:gdLst/>
            <a:ahLst/>
            <a:cxnLst/>
            <a:rect l="l" t="t" r="r" b="b"/>
            <a:pathLst>
              <a:path w="1516589" h="1522298">
                <a:moveTo>
                  <a:pt x="0" y="0"/>
                </a:moveTo>
                <a:lnTo>
                  <a:pt x="1516589" y="0"/>
                </a:lnTo>
                <a:lnTo>
                  <a:pt x="1516589" y="1522297"/>
                </a:lnTo>
                <a:lnTo>
                  <a:pt x="0" y="1522297"/>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1" name="Freeform 11"/>
          <p:cNvSpPr/>
          <p:nvPr/>
        </p:nvSpPr>
        <p:spPr>
          <a:xfrm>
            <a:off x="2159392" y="2561969"/>
            <a:ext cx="1241210" cy="1525297"/>
          </a:xfrm>
          <a:custGeom>
            <a:avLst/>
            <a:gdLst/>
            <a:ahLst/>
            <a:cxnLst/>
            <a:rect l="l" t="t" r="r" b="b"/>
            <a:pathLst>
              <a:path w="1241210" h="1525297">
                <a:moveTo>
                  <a:pt x="0" y="0"/>
                </a:moveTo>
                <a:lnTo>
                  <a:pt x="1241210" y="0"/>
                </a:lnTo>
                <a:lnTo>
                  <a:pt x="1241210" y="1525296"/>
                </a:lnTo>
                <a:lnTo>
                  <a:pt x="0" y="1525296"/>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2" name="Freeform 12"/>
          <p:cNvSpPr/>
          <p:nvPr/>
        </p:nvSpPr>
        <p:spPr>
          <a:xfrm>
            <a:off x="6589310" y="4748231"/>
            <a:ext cx="1252003" cy="1252003"/>
          </a:xfrm>
          <a:custGeom>
            <a:avLst/>
            <a:gdLst/>
            <a:ahLst/>
            <a:cxnLst/>
            <a:rect l="l" t="t" r="r" b="b"/>
            <a:pathLst>
              <a:path w="1252003" h="1252003">
                <a:moveTo>
                  <a:pt x="0" y="0"/>
                </a:moveTo>
                <a:lnTo>
                  <a:pt x="1252003" y="0"/>
                </a:lnTo>
                <a:lnTo>
                  <a:pt x="1252003" y="1252003"/>
                </a:lnTo>
                <a:lnTo>
                  <a:pt x="0" y="1252003"/>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sp>
      <p:sp>
        <p:nvSpPr>
          <p:cNvPr id="13" name="Freeform 13"/>
          <p:cNvSpPr/>
          <p:nvPr/>
        </p:nvSpPr>
        <p:spPr>
          <a:xfrm>
            <a:off x="11057902" y="4861379"/>
            <a:ext cx="1009040" cy="1025708"/>
          </a:xfrm>
          <a:custGeom>
            <a:avLst/>
            <a:gdLst/>
            <a:ahLst/>
            <a:cxnLst/>
            <a:rect l="l" t="t" r="r" b="b"/>
            <a:pathLst>
              <a:path w="1009040" h="1025708">
                <a:moveTo>
                  <a:pt x="0" y="0"/>
                </a:moveTo>
                <a:lnTo>
                  <a:pt x="1009040" y="0"/>
                </a:lnTo>
                <a:lnTo>
                  <a:pt x="1009040" y="1025707"/>
                </a:lnTo>
                <a:lnTo>
                  <a:pt x="0" y="1025707"/>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4" name="TextBox 14"/>
          <p:cNvSpPr txBox="1"/>
          <p:nvPr/>
        </p:nvSpPr>
        <p:spPr>
          <a:xfrm>
            <a:off x="1028700" y="1021870"/>
            <a:ext cx="13373100" cy="717401"/>
          </a:xfrm>
          <a:prstGeom prst="rect">
            <a:avLst/>
          </a:prstGeom>
        </p:spPr>
        <p:txBody>
          <a:bodyPr wrap="square" lIns="0" tIns="0" rIns="0" bIns="0" rtlCol="0" anchor="t">
            <a:spAutoFit/>
          </a:bodyPr>
          <a:lstStyle/>
          <a:p>
            <a:pPr algn="l">
              <a:lnSpc>
                <a:spcPts val="5599"/>
              </a:lnSpc>
            </a:pPr>
            <a:r>
              <a:rPr lang="en-US" sz="3999" dirty="0">
                <a:solidFill>
                  <a:srgbClr val="000000"/>
                </a:solidFill>
                <a:latin typeface="Poppins Bold Italics"/>
                <a:ea typeface="Poppins Bold Italics"/>
                <a:cs typeface="Poppins Bold Italics"/>
                <a:sym typeface="Poppins Bold Italics"/>
              </a:rPr>
              <a:t>KEY CHALLENGES FACING INDIAN AGRICULTURE</a:t>
            </a:r>
          </a:p>
        </p:txBody>
      </p:sp>
      <p:sp>
        <p:nvSpPr>
          <p:cNvPr id="15" name="TextBox 15"/>
          <p:cNvSpPr txBox="1"/>
          <p:nvPr/>
        </p:nvSpPr>
        <p:spPr>
          <a:xfrm>
            <a:off x="5117699" y="2424481"/>
            <a:ext cx="8114319" cy="1342390"/>
          </a:xfrm>
          <a:prstGeom prst="rect">
            <a:avLst/>
          </a:prstGeom>
        </p:spPr>
        <p:txBody>
          <a:bodyPr lIns="0" tIns="0" rIns="0" bIns="0" rtlCol="0" anchor="t">
            <a:spAutoFit/>
          </a:bodyPr>
          <a:lstStyle/>
          <a:p>
            <a:pPr algn="just">
              <a:lnSpc>
                <a:spcPts val="2659"/>
              </a:lnSpc>
            </a:pPr>
            <a:r>
              <a:rPr lang="en-US" sz="1899" dirty="0">
                <a:solidFill>
                  <a:srgbClr val="000000"/>
                </a:solidFill>
                <a:latin typeface="Poppins Light"/>
                <a:ea typeface="Poppins Light"/>
                <a:cs typeface="Poppins Light"/>
                <a:sym typeface="Poppins Light"/>
              </a:rPr>
              <a:t>Indian agriculture </a:t>
            </a:r>
            <a:r>
              <a:rPr lang="en-US" sz="1899" dirty="0">
                <a:solidFill>
                  <a:srgbClr val="000000"/>
                </a:solidFill>
                <a:latin typeface="Poppins Bold"/>
                <a:ea typeface="Poppins Bold"/>
                <a:cs typeface="Poppins Bold"/>
                <a:sym typeface="Poppins Bold"/>
              </a:rPr>
              <a:t>faces critical challenges</a:t>
            </a:r>
            <a:r>
              <a:rPr lang="en-US" sz="1899" dirty="0">
                <a:solidFill>
                  <a:srgbClr val="000000"/>
                </a:solidFill>
                <a:latin typeface="Poppins Light"/>
                <a:ea typeface="Poppins Light"/>
                <a:cs typeface="Poppins Light"/>
                <a:sym typeface="Poppins Light"/>
              </a:rPr>
              <a:t> that hinder its </a:t>
            </a:r>
            <a:r>
              <a:rPr lang="en-US" sz="1899" dirty="0">
                <a:solidFill>
                  <a:srgbClr val="000000"/>
                </a:solidFill>
                <a:latin typeface="Poppins Bold"/>
                <a:ea typeface="Poppins Bold"/>
                <a:cs typeface="Poppins Bold"/>
                <a:sym typeface="Poppins Bold"/>
              </a:rPr>
              <a:t>efficiency and profitability</a:t>
            </a:r>
            <a:r>
              <a:rPr lang="en-US" sz="1899" dirty="0">
                <a:solidFill>
                  <a:srgbClr val="000000"/>
                </a:solidFill>
                <a:latin typeface="Poppins Light"/>
                <a:ea typeface="Poppins Light"/>
                <a:cs typeface="Poppins Light"/>
                <a:sym typeface="Poppins Light"/>
              </a:rPr>
              <a:t>. Addressing these issues is vital for enhancing sustainability and improving the livelihoods of millions of farmers.</a:t>
            </a:r>
          </a:p>
        </p:txBody>
      </p:sp>
      <p:sp>
        <p:nvSpPr>
          <p:cNvPr id="16" name="TextBox 16"/>
          <p:cNvSpPr txBox="1"/>
          <p:nvPr/>
        </p:nvSpPr>
        <p:spPr>
          <a:xfrm>
            <a:off x="1028700" y="5736035"/>
            <a:ext cx="3832870" cy="1625573"/>
          </a:xfrm>
          <a:prstGeom prst="rect">
            <a:avLst/>
          </a:prstGeom>
        </p:spPr>
        <p:txBody>
          <a:bodyPr lIns="0" tIns="0" rIns="0" bIns="0" rtlCol="0" anchor="t">
            <a:spAutoFit/>
          </a:bodyPr>
          <a:lstStyle/>
          <a:p>
            <a:pPr algn="l">
              <a:lnSpc>
                <a:spcPts val="3219"/>
              </a:lnSpc>
            </a:pPr>
            <a:r>
              <a:rPr lang="en-US" sz="2299" dirty="0">
                <a:solidFill>
                  <a:srgbClr val="000000"/>
                </a:solidFill>
                <a:latin typeface="Poppins Bold"/>
                <a:ea typeface="Poppins Bold"/>
                <a:cs typeface="Poppins Bold"/>
                <a:sym typeface="Poppins Bold"/>
              </a:rPr>
              <a:t>Economic Viability</a:t>
            </a:r>
          </a:p>
          <a:p>
            <a:pPr marL="367032" lvl="1" indent="-183516" algn="just">
              <a:lnSpc>
                <a:spcPts val="2380"/>
              </a:lnSpc>
              <a:buFont typeface="Arial"/>
              <a:buChar char="•"/>
            </a:pPr>
            <a:r>
              <a:rPr lang="en-US" sz="1700" dirty="0">
                <a:solidFill>
                  <a:srgbClr val="000000"/>
                </a:solidFill>
                <a:latin typeface="Poppins Light"/>
                <a:ea typeface="Poppins Light"/>
                <a:cs typeface="Poppins Light"/>
                <a:sym typeface="Poppins Light"/>
              </a:rPr>
              <a:t>Average monthly farmer income stands at merely ₹10,218, with high cultivation costs leaving little for savings.</a:t>
            </a:r>
          </a:p>
        </p:txBody>
      </p:sp>
      <p:sp>
        <p:nvSpPr>
          <p:cNvPr id="17" name="TextBox 17"/>
          <p:cNvSpPr txBox="1"/>
          <p:nvPr/>
        </p:nvSpPr>
        <p:spPr>
          <a:xfrm>
            <a:off x="13933897" y="5651644"/>
            <a:ext cx="3592103" cy="2282676"/>
          </a:xfrm>
          <a:prstGeom prst="rect">
            <a:avLst/>
          </a:prstGeom>
        </p:spPr>
        <p:txBody>
          <a:bodyPr wrap="square" lIns="0" tIns="0" rIns="0" bIns="0" rtlCol="0" anchor="t">
            <a:spAutoFit/>
          </a:bodyPr>
          <a:lstStyle/>
          <a:p>
            <a:pPr algn="l">
              <a:lnSpc>
                <a:spcPts val="2940"/>
              </a:lnSpc>
            </a:pPr>
            <a:r>
              <a:rPr lang="en-US" sz="2100" dirty="0">
                <a:solidFill>
                  <a:srgbClr val="000000"/>
                </a:solidFill>
                <a:latin typeface="Poppins Bold"/>
                <a:ea typeface="Poppins Bold"/>
                <a:cs typeface="Poppins Bold"/>
                <a:sym typeface="Poppins Bold"/>
              </a:rPr>
              <a:t>Market Access and Fair Pricing</a:t>
            </a:r>
          </a:p>
          <a:p>
            <a:pPr marL="367031" lvl="1" indent="-183515" algn="just">
              <a:lnSpc>
                <a:spcPts val="2380"/>
              </a:lnSpc>
              <a:buFont typeface="Arial"/>
              <a:buChar char="•"/>
            </a:pPr>
            <a:r>
              <a:rPr lang="en-US" sz="1700" dirty="0">
                <a:solidFill>
                  <a:srgbClr val="000000"/>
                </a:solidFill>
                <a:latin typeface="Poppins Light"/>
                <a:ea typeface="Poppins Light"/>
                <a:cs typeface="Poppins Light"/>
                <a:sym typeface="Poppins Light"/>
              </a:rPr>
              <a:t>Farmers encounter significant barriers accessing markets directly, often receiving unfair prices due to extensive middlemen involvement.</a:t>
            </a:r>
          </a:p>
        </p:txBody>
      </p:sp>
      <p:sp>
        <p:nvSpPr>
          <p:cNvPr id="18" name="TextBox 18"/>
          <p:cNvSpPr txBox="1"/>
          <p:nvPr/>
        </p:nvSpPr>
        <p:spPr>
          <a:xfrm>
            <a:off x="5535618" y="6880225"/>
            <a:ext cx="3782339" cy="2266774"/>
          </a:xfrm>
          <a:prstGeom prst="rect">
            <a:avLst/>
          </a:prstGeom>
        </p:spPr>
        <p:txBody>
          <a:bodyPr lIns="0" tIns="0" rIns="0" bIns="0" rtlCol="0" anchor="t">
            <a:spAutoFit/>
          </a:bodyPr>
          <a:lstStyle/>
          <a:p>
            <a:pPr algn="l">
              <a:lnSpc>
                <a:spcPts val="2940"/>
              </a:lnSpc>
            </a:pPr>
            <a:r>
              <a:rPr lang="en-US" sz="2100" dirty="0">
                <a:solidFill>
                  <a:srgbClr val="000000"/>
                </a:solidFill>
                <a:latin typeface="Poppins Bold"/>
                <a:ea typeface="Poppins Bold"/>
                <a:cs typeface="Poppins Bold"/>
                <a:sym typeface="Poppins Bold"/>
              </a:rPr>
              <a:t>Land and Resource Constraints</a:t>
            </a:r>
          </a:p>
          <a:p>
            <a:pPr marL="367031" lvl="1" indent="-183515" algn="just">
              <a:lnSpc>
                <a:spcPts val="2380"/>
              </a:lnSpc>
              <a:buFont typeface="Arial"/>
              <a:buChar char="•"/>
            </a:pPr>
            <a:r>
              <a:rPr lang="en-US" sz="1700" dirty="0">
                <a:solidFill>
                  <a:srgbClr val="000000"/>
                </a:solidFill>
                <a:latin typeface="Poppins Light"/>
                <a:ea typeface="Poppins Light"/>
                <a:cs typeface="Poppins Light"/>
                <a:sym typeface="Poppins Light"/>
              </a:rPr>
              <a:t>Over 85% of Indian farmers manage less than 2 acres, suffering from inadequate access to water and modern tools</a:t>
            </a:r>
          </a:p>
        </p:txBody>
      </p:sp>
      <p:sp>
        <p:nvSpPr>
          <p:cNvPr id="19" name="TextBox 19"/>
          <p:cNvSpPr txBox="1"/>
          <p:nvPr/>
        </p:nvSpPr>
        <p:spPr>
          <a:xfrm>
            <a:off x="9994231" y="6880225"/>
            <a:ext cx="3739975" cy="1599925"/>
          </a:xfrm>
          <a:prstGeom prst="rect">
            <a:avLst/>
          </a:prstGeom>
        </p:spPr>
        <p:txBody>
          <a:bodyPr lIns="0" tIns="0" rIns="0" bIns="0" rtlCol="0" anchor="t">
            <a:spAutoFit/>
          </a:bodyPr>
          <a:lstStyle/>
          <a:p>
            <a:pPr algn="l">
              <a:lnSpc>
                <a:spcPts val="2961"/>
              </a:lnSpc>
            </a:pPr>
            <a:r>
              <a:rPr lang="en-US" sz="2115" dirty="0">
                <a:solidFill>
                  <a:srgbClr val="000000"/>
                </a:solidFill>
                <a:latin typeface="Poppins Bold"/>
                <a:ea typeface="Poppins Bold"/>
                <a:cs typeface="Poppins Bold"/>
                <a:sym typeface="Poppins Bold"/>
              </a:rPr>
              <a:t>Climate Vulnerability</a:t>
            </a:r>
          </a:p>
          <a:p>
            <a:pPr marL="367031" lvl="1" indent="-183515" algn="just">
              <a:lnSpc>
                <a:spcPts val="2380"/>
              </a:lnSpc>
              <a:buFont typeface="Arial"/>
              <a:buChar char="•"/>
            </a:pPr>
            <a:r>
              <a:rPr lang="en-US" sz="1700" dirty="0">
                <a:solidFill>
                  <a:srgbClr val="000000"/>
                </a:solidFill>
                <a:latin typeface="Poppins Light"/>
                <a:ea typeface="Poppins Light"/>
                <a:cs typeface="Poppins Light"/>
                <a:sym typeface="Poppins Light"/>
              </a:rPr>
              <a:t>Dependence on unpredictable monsoon patterns and inadequate resilient practices lead to unstable production</a:t>
            </a:r>
          </a:p>
        </p:txBody>
      </p:sp>
      <p:sp>
        <p:nvSpPr>
          <p:cNvPr id="20" name="TextBox 20"/>
          <p:cNvSpPr txBox="1"/>
          <p:nvPr/>
        </p:nvSpPr>
        <p:spPr>
          <a:xfrm>
            <a:off x="1263369" y="7675700"/>
            <a:ext cx="3153138" cy="417046"/>
          </a:xfrm>
          <a:prstGeom prst="rect">
            <a:avLst/>
          </a:prstGeom>
        </p:spPr>
        <p:txBody>
          <a:bodyPr lIns="0" tIns="0" rIns="0" bIns="0" rtlCol="0" anchor="t">
            <a:spAutoFit/>
          </a:bodyPr>
          <a:lstStyle/>
          <a:p>
            <a:pPr algn="l">
              <a:lnSpc>
                <a:spcPts val="1679"/>
              </a:lnSpc>
            </a:pPr>
            <a:r>
              <a:rPr lang="en-US" sz="1199">
                <a:solidFill>
                  <a:srgbClr val="000000"/>
                </a:solidFill>
                <a:latin typeface="Poppins"/>
                <a:ea typeface="Poppins"/>
                <a:cs typeface="Poppins"/>
                <a:sym typeface="Poppins"/>
              </a:rPr>
              <a:t>Sources : Situation Assessment Survey of Agricultural Households</a:t>
            </a:r>
          </a:p>
        </p:txBody>
      </p:sp>
      <p:sp>
        <p:nvSpPr>
          <p:cNvPr id="21" name="TextBox 21"/>
          <p:cNvSpPr txBox="1"/>
          <p:nvPr/>
        </p:nvSpPr>
        <p:spPr>
          <a:xfrm>
            <a:off x="5975636" y="9258300"/>
            <a:ext cx="1787458" cy="417046"/>
          </a:xfrm>
          <a:prstGeom prst="rect">
            <a:avLst/>
          </a:prstGeom>
        </p:spPr>
        <p:txBody>
          <a:bodyPr lIns="0" tIns="0" rIns="0" bIns="0" rtlCol="0" anchor="t">
            <a:spAutoFit/>
          </a:bodyPr>
          <a:lstStyle/>
          <a:p>
            <a:pPr marL="0" lvl="0" indent="0" algn="l">
              <a:lnSpc>
                <a:spcPts val="1679"/>
              </a:lnSpc>
              <a:spcBef>
                <a:spcPct val="0"/>
              </a:spcBef>
            </a:pPr>
            <a:r>
              <a:rPr lang="en-US" sz="1199" dirty="0">
                <a:solidFill>
                  <a:srgbClr val="000000"/>
                </a:solidFill>
                <a:latin typeface="Poppins"/>
                <a:ea typeface="Poppins"/>
                <a:cs typeface="Poppins"/>
                <a:sym typeface="Poppins"/>
              </a:rPr>
              <a:t>Sources:</a:t>
            </a:r>
            <a:r>
              <a:rPr lang="en-US" sz="1199" u="none" strike="noStrike" dirty="0">
                <a:solidFill>
                  <a:srgbClr val="000000"/>
                </a:solidFill>
                <a:latin typeface="Poppins"/>
                <a:ea typeface="Poppins"/>
                <a:cs typeface="Poppins"/>
                <a:sym typeface="Poppins"/>
              </a:rPr>
              <a:t> Agricultural Census</a:t>
            </a:r>
          </a:p>
        </p:txBody>
      </p:sp>
      <p:sp>
        <p:nvSpPr>
          <p:cNvPr id="22" name="TextBox 22"/>
          <p:cNvSpPr txBox="1"/>
          <p:nvPr/>
        </p:nvSpPr>
        <p:spPr>
          <a:xfrm>
            <a:off x="12349658" y="8493643"/>
            <a:ext cx="1787458" cy="207571"/>
          </a:xfrm>
          <a:prstGeom prst="rect">
            <a:avLst/>
          </a:prstGeom>
        </p:spPr>
        <p:txBody>
          <a:bodyPr lIns="0" tIns="0" rIns="0" bIns="0" rtlCol="0" anchor="t">
            <a:spAutoFit/>
          </a:bodyPr>
          <a:lstStyle/>
          <a:p>
            <a:pPr marL="0" lvl="0" indent="0" algn="l">
              <a:lnSpc>
                <a:spcPts val="1679"/>
              </a:lnSpc>
              <a:spcBef>
                <a:spcPct val="0"/>
              </a:spcBef>
            </a:pPr>
            <a:r>
              <a:rPr lang="en-US" sz="1199">
                <a:solidFill>
                  <a:srgbClr val="000000"/>
                </a:solidFill>
                <a:latin typeface="Poppins"/>
                <a:ea typeface="Poppins"/>
                <a:cs typeface="Poppins"/>
                <a:sym typeface="Poppins"/>
              </a:rPr>
              <a:t>Sources </a:t>
            </a:r>
            <a:r>
              <a:rPr lang="en-US" sz="1199" u="none" strike="noStrike">
                <a:solidFill>
                  <a:srgbClr val="000000"/>
                </a:solidFill>
                <a:latin typeface="Poppins"/>
                <a:ea typeface="Poppins"/>
                <a:cs typeface="Poppins"/>
                <a:sym typeface="Poppins"/>
              </a:rPr>
              <a:t>: IPCC</a:t>
            </a:r>
          </a:p>
        </p:txBody>
      </p:sp>
      <p:sp>
        <p:nvSpPr>
          <p:cNvPr id="23" name="TextBox 23"/>
          <p:cNvSpPr txBox="1"/>
          <p:nvPr/>
        </p:nvSpPr>
        <p:spPr>
          <a:xfrm>
            <a:off x="15948612" y="8146038"/>
            <a:ext cx="1358243" cy="207571"/>
          </a:xfrm>
          <a:prstGeom prst="rect">
            <a:avLst/>
          </a:prstGeom>
        </p:spPr>
        <p:txBody>
          <a:bodyPr lIns="0" tIns="0" rIns="0" bIns="0" rtlCol="0" anchor="t">
            <a:spAutoFit/>
          </a:bodyPr>
          <a:lstStyle/>
          <a:p>
            <a:pPr marL="0" lvl="0" indent="0" algn="l">
              <a:lnSpc>
                <a:spcPts val="1679"/>
              </a:lnSpc>
              <a:spcBef>
                <a:spcPct val="0"/>
              </a:spcBef>
            </a:pPr>
            <a:r>
              <a:rPr lang="en-US" sz="1199" u="none" strike="noStrike">
                <a:solidFill>
                  <a:srgbClr val="000000"/>
                </a:solidFill>
                <a:latin typeface="Poppins"/>
                <a:ea typeface="Poppins"/>
                <a:cs typeface="Poppins"/>
                <a:sym typeface="Poppins"/>
              </a:rPr>
              <a:t>Soruces: IIM Study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4680224" y="2743595"/>
            <a:ext cx="10578074" cy="625677"/>
          </a:xfrm>
          <a:custGeom>
            <a:avLst/>
            <a:gdLst/>
            <a:ahLst/>
            <a:cxnLst/>
            <a:rect l="l" t="t" r="r" b="b"/>
            <a:pathLst>
              <a:path w="10578074" h="625677">
                <a:moveTo>
                  <a:pt x="0" y="0"/>
                </a:moveTo>
                <a:lnTo>
                  <a:pt x="10578073" y="0"/>
                </a:lnTo>
                <a:lnTo>
                  <a:pt x="10578073" y="625677"/>
                </a:lnTo>
                <a:lnTo>
                  <a:pt x="0" y="625677"/>
                </a:lnTo>
                <a:lnTo>
                  <a:pt x="0" y="0"/>
                </a:lnTo>
                <a:close/>
              </a:path>
            </a:pathLst>
          </a:custGeom>
          <a:blipFill>
            <a:blip r:embed="rId2">
              <a:alphaModFix amt="72000"/>
            </a:blip>
            <a:stretch>
              <a:fillRect t="-47226" b="-338838"/>
            </a:stretch>
          </a:blipFill>
        </p:spPr>
      </p:sp>
      <p:grpSp>
        <p:nvGrpSpPr>
          <p:cNvPr id="3" name="Group 3"/>
          <p:cNvGrpSpPr/>
          <p:nvPr/>
        </p:nvGrpSpPr>
        <p:grpSpPr>
          <a:xfrm>
            <a:off x="4515940" y="1765581"/>
            <a:ext cx="12429760" cy="1247662"/>
            <a:chOff x="0" y="0"/>
            <a:chExt cx="20701941" cy="2077999"/>
          </a:xfrm>
        </p:grpSpPr>
        <p:sp>
          <p:nvSpPr>
            <p:cNvPr id="4" name="Freeform 4"/>
            <p:cNvSpPr/>
            <p:nvPr/>
          </p:nvSpPr>
          <p:spPr>
            <a:xfrm>
              <a:off x="0" y="0"/>
              <a:ext cx="20701941" cy="2077999"/>
            </a:xfrm>
            <a:custGeom>
              <a:avLst/>
              <a:gdLst/>
              <a:ahLst/>
              <a:cxnLst/>
              <a:rect l="l" t="t" r="r" b="b"/>
              <a:pathLst>
                <a:path w="20701941" h="2077999">
                  <a:moveTo>
                    <a:pt x="19931" y="0"/>
                  </a:moveTo>
                  <a:lnTo>
                    <a:pt x="20682010" y="0"/>
                  </a:lnTo>
                  <a:cubicBezTo>
                    <a:pt x="20687295" y="0"/>
                    <a:pt x="20692365" y="2100"/>
                    <a:pt x="20696103" y="5838"/>
                  </a:cubicBezTo>
                  <a:cubicBezTo>
                    <a:pt x="20699842" y="9576"/>
                    <a:pt x="20701941" y="14645"/>
                    <a:pt x="20701941" y="19931"/>
                  </a:cubicBezTo>
                  <a:lnTo>
                    <a:pt x="20701941" y="2058068"/>
                  </a:lnTo>
                  <a:cubicBezTo>
                    <a:pt x="20701941" y="2063354"/>
                    <a:pt x="20699842" y="2068423"/>
                    <a:pt x="20696103" y="2072161"/>
                  </a:cubicBezTo>
                  <a:cubicBezTo>
                    <a:pt x="20692365" y="2075899"/>
                    <a:pt x="20687295" y="2077999"/>
                    <a:pt x="20682010" y="2077999"/>
                  </a:cubicBezTo>
                  <a:lnTo>
                    <a:pt x="19931" y="2077999"/>
                  </a:lnTo>
                  <a:cubicBezTo>
                    <a:pt x="14645" y="2077999"/>
                    <a:pt x="9576" y="2075899"/>
                    <a:pt x="5838" y="2072161"/>
                  </a:cubicBezTo>
                  <a:cubicBezTo>
                    <a:pt x="2100" y="2068423"/>
                    <a:pt x="0" y="2063354"/>
                    <a:pt x="0" y="2058068"/>
                  </a:cubicBezTo>
                  <a:lnTo>
                    <a:pt x="0" y="19931"/>
                  </a:lnTo>
                  <a:cubicBezTo>
                    <a:pt x="0" y="14645"/>
                    <a:pt x="2100" y="9576"/>
                    <a:pt x="5838" y="5838"/>
                  </a:cubicBezTo>
                  <a:cubicBezTo>
                    <a:pt x="9576" y="2100"/>
                    <a:pt x="14645" y="0"/>
                    <a:pt x="19931" y="0"/>
                  </a:cubicBezTo>
                  <a:close/>
                </a:path>
              </a:pathLst>
            </a:custGeom>
            <a:solidFill>
              <a:srgbClr val="FFFFFF"/>
            </a:solidFill>
            <a:ln w="66675" cap="rnd">
              <a:solidFill>
                <a:srgbClr val="004B27"/>
              </a:solidFill>
              <a:prstDash val="solid"/>
              <a:round/>
            </a:ln>
          </p:spPr>
        </p:sp>
        <p:sp>
          <p:nvSpPr>
            <p:cNvPr id="5" name="TextBox 5"/>
            <p:cNvSpPr txBox="1"/>
            <p:nvPr/>
          </p:nvSpPr>
          <p:spPr>
            <a:xfrm>
              <a:off x="0" y="-57150"/>
              <a:ext cx="20701941" cy="21351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2" name="AutoShape 12"/>
          <p:cNvSpPr/>
          <p:nvPr/>
        </p:nvSpPr>
        <p:spPr>
          <a:xfrm flipV="1">
            <a:off x="2937471" y="2389412"/>
            <a:ext cx="1578469" cy="3260735"/>
          </a:xfrm>
          <a:prstGeom prst="line">
            <a:avLst/>
          </a:prstGeom>
          <a:ln w="57150" cap="rnd">
            <a:solidFill>
              <a:srgbClr val="000000"/>
            </a:solidFill>
            <a:prstDash val="sysDot"/>
            <a:headEnd type="none" w="sm" len="sm"/>
            <a:tailEnd type="triangle" w="lg" len="med"/>
          </a:ln>
        </p:spPr>
      </p:sp>
      <p:sp>
        <p:nvSpPr>
          <p:cNvPr id="13" name="Freeform 13"/>
          <p:cNvSpPr/>
          <p:nvPr/>
        </p:nvSpPr>
        <p:spPr>
          <a:xfrm rot="-10800000">
            <a:off x="5347777" y="4373910"/>
            <a:ext cx="9910521" cy="625677"/>
          </a:xfrm>
          <a:custGeom>
            <a:avLst/>
            <a:gdLst/>
            <a:ahLst/>
            <a:cxnLst/>
            <a:rect l="l" t="t" r="r" b="b"/>
            <a:pathLst>
              <a:path w="9910521" h="625677">
                <a:moveTo>
                  <a:pt x="0" y="0"/>
                </a:moveTo>
                <a:lnTo>
                  <a:pt x="9910520" y="0"/>
                </a:lnTo>
                <a:lnTo>
                  <a:pt x="9910520" y="625677"/>
                </a:lnTo>
                <a:lnTo>
                  <a:pt x="0" y="625677"/>
                </a:lnTo>
                <a:lnTo>
                  <a:pt x="0" y="0"/>
                </a:lnTo>
                <a:close/>
              </a:path>
            </a:pathLst>
          </a:custGeom>
          <a:blipFill>
            <a:blip r:embed="rId2">
              <a:alphaModFix amt="72000"/>
            </a:blip>
            <a:stretch>
              <a:fillRect t="-41090" b="-314300"/>
            </a:stretch>
          </a:blipFill>
        </p:spPr>
      </p:sp>
      <p:grpSp>
        <p:nvGrpSpPr>
          <p:cNvPr id="14" name="Group 14"/>
          <p:cNvGrpSpPr/>
          <p:nvPr/>
        </p:nvGrpSpPr>
        <p:grpSpPr>
          <a:xfrm>
            <a:off x="5186680" y="3298474"/>
            <a:ext cx="11762207" cy="1247662"/>
            <a:chOff x="0" y="0"/>
            <a:chExt cx="19590122" cy="2077999"/>
          </a:xfrm>
        </p:grpSpPr>
        <p:sp>
          <p:nvSpPr>
            <p:cNvPr id="15" name="Freeform 15"/>
            <p:cNvSpPr/>
            <p:nvPr/>
          </p:nvSpPr>
          <p:spPr>
            <a:xfrm>
              <a:off x="0" y="0"/>
              <a:ext cx="19590122" cy="2077999"/>
            </a:xfrm>
            <a:custGeom>
              <a:avLst/>
              <a:gdLst/>
              <a:ahLst/>
              <a:cxnLst/>
              <a:rect l="l" t="t" r="r" b="b"/>
              <a:pathLst>
                <a:path w="19590122" h="2077999">
                  <a:moveTo>
                    <a:pt x="21062" y="0"/>
                  </a:moveTo>
                  <a:lnTo>
                    <a:pt x="19569060" y="0"/>
                  </a:lnTo>
                  <a:cubicBezTo>
                    <a:pt x="19574645" y="0"/>
                    <a:pt x="19580003" y="2219"/>
                    <a:pt x="19583953" y="6169"/>
                  </a:cubicBezTo>
                  <a:cubicBezTo>
                    <a:pt x="19587904" y="10119"/>
                    <a:pt x="19590122" y="15476"/>
                    <a:pt x="19590122" y="21062"/>
                  </a:cubicBezTo>
                  <a:lnTo>
                    <a:pt x="19590122" y="2056936"/>
                  </a:lnTo>
                  <a:cubicBezTo>
                    <a:pt x="19590122" y="2062523"/>
                    <a:pt x="19587904" y="2067880"/>
                    <a:pt x="19583953" y="2071830"/>
                  </a:cubicBezTo>
                  <a:cubicBezTo>
                    <a:pt x="19580003" y="2075780"/>
                    <a:pt x="19574645" y="2077999"/>
                    <a:pt x="19569060" y="2077999"/>
                  </a:cubicBezTo>
                  <a:lnTo>
                    <a:pt x="21062" y="2077999"/>
                  </a:lnTo>
                  <a:cubicBezTo>
                    <a:pt x="15476" y="2077999"/>
                    <a:pt x="10119" y="2075780"/>
                    <a:pt x="6169" y="2071830"/>
                  </a:cubicBezTo>
                  <a:cubicBezTo>
                    <a:pt x="2219" y="2067880"/>
                    <a:pt x="0" y="2062523"/>
                    <a:pt x="0" y="2056936"/>
                  </a:cubicBezTo>
                  <a:lnTo>
                    <a:pt x="0" y="21062"/>
                  </a:lnTo>
                  <a:cubicBezTo>
                    <a:pt x="0" y="15476"/>
                    <a:pt x="2219" y="10119"/>
                    <a:pt x="6169" y="6169"/>
                  </a:cubicBezTo>
                  <a:cubicBezTo>
                    <a:pt x="10119" y="2219"/>
                    <a:pt x="15476" y="0"/>
                    <a:pt x="21062" y="0"/>
                  </a:cubicBezTo>
                  <a:close/>
                </a:path>
              </a:pathLst>
            </a:custGeom>
            <a:solidFill>
              <a:srgbClr val="FFFFFF"/>
            </a:solidFill>
            <a:ln w="66675" cap="rnd">
              <a:solidFill>
                <a:srgbClr val="004B27"/>
              </a:solidFill>
              <a:prstDash val="solid"/>
              <a:round/>
            </a:ln>
          </p:spPr>
        </p:sp>
        <p:sp>
          <p:nvSpPr>
            <p:cNvPr id="16" name="TextBox 16"/>
            <p:cNvSpPr txBox="1"/>
            <p:nvPr/>
          </p:nvSpPr>
          <p:spPr>
            <a:xfrm>
              <a:off x="0" y="-57150"/>
              <a:ext cx="19590122" cy="21351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17" name="Freeform 17"/>
          <p:cNvSpPr/>
          <p:nvPr/>
        </p:nvSpPr>
        <p:spPr>
          <a:xfrm rot="-10800000">
            <a:off x="5930920" y="6001818"/>
            <a:ext cx="9327378" cy="625677"/>
          </a:xfrm>
          <a:custGeom>
            <a:avLst/>
            <a:gdLst/>
            <a:ahLst/>
            <a:cxnLst/>
            <a:rect l="l" t="t" r="r" b="b"/>
            <a:pathLst>
              <a:path w="9327378" h="625677">
                <a:moveTo>
                  <a:pt x="0" y="0"/>
                </a:moveTo>
                <a:lnTo>
                  <a:pt x="9327377" y="0"/>
                </a:lnTo>
                <a:lnTo>
                  <a:pt x="9327377" y="625677"/>
                </a:lnTo>
                <a:lnTo>
                  <a:pt x="0" y="625677"/>
                </a:lnTo>
                <a:lnTo>
                  <a:pt x="0" y="0"/>
                </a:lnTo>
                <a:close/>
              </a:path>
            </a:pathLst>
          </a:custGeom>
          <a:blipFill>
            <a:blip r:embed="rId2">
              <a:alphaModFix amt="72000"/>
            </a:blip>
            <a:stretch>
              <a:fillRect t="-35730" b="-292864"/>
            </a:stretch>
          </a:blipFill>
        </p:spPr>
      </p:sp>
      <p:grpSp>
        <p:nvGrpSpPr>
          <p:cNvPr id="18" name="Group 18"/>
          <p:cNvGrpSpPr/>
          <p:nvPr/>
        </p:nvGrpSpPr>
        <p:grpSpPr>
          <a:xfrm>
            <a:off x="4543648" y="8264068"/>
            <a:ext cx="12429759" cy="1247662"/>
            <a:chOff x="0" y="0"/>
            <a:chExt cx="18618889" cy="2077999"/>
          </a:xfrm>
        </p:grpSpPr>
        <p:sp>
          <p:nvSpPr>
            <p:cNvPr id="19" name="Freeform 19"/>
            <p:cNvSpPr/>
            <p:nvPr/>
          </p:nvSpPr>
          <p:spPr>
            <a:xfrm>
              <a:off x="0" y="0"/>
              <a:ext cx="18618888" cy="2077999"/>
            </a:xfrm>
            <a:custGeom>
              <a:avLst/>
              <a:gdLst/>
              <a:ahLst/>
              <a:cxnLst/>
              <a:rect l="l" t="t" r="r" b="b"/>
              <a:pathLst>
                <a:path w="18618888" h="2077999">
                  <a:moveTo>
                    <a:pt x="22161" y="0"/>
                  </a:moveTo>
                  <a:lnTo>
                    <a:pt x="18596727" y="0"/>
                  </a:lnTo>
                  <a:cubicBezTo>
                    <a:pt x="18608966" y="0"/>
                    <a:pt x="18618888" y="9922"/>
                    <a:pt x="18618888" y="22161"/>
                  </a:cubicBezTo>
                  <a:lnTo>
                    <a:pt x="18618888" y="2055838"/>
                  </a:lnTo>
                  <a:cubicBezTo>
                    <a:pt x="18618888" y="2068077"/>
                    <a:pt x="18608966" y="2077999"/>
                    <a:pt x="18596727" y="2077999"/>
                  </a:cubicBezTo>
                  <a:lnTo>
                    <a:pt x="22161" y="2077999"/>
                  </a:lnTo>
                  <a:cubicBezTo>
                    <a:pt x="9922" y="2077999"/>
                    <a:pt x="0" y="2068077"/>
                    <a:pt x="0" y="2055838"/>
                  </a:cubicBezTo>
                  <a:lnTo>
                    <a:pt x="0" y="22161"/>
                  </a:lnTo>
                  <a:cubicBezTo>
                    <a:pt x="0" y="9922"/>
                    <a:pt x="9922" y="0"/>
                    <a:pt x="22161" y="0"/>
                  </a:cubicBezTo>
                  <a:close/>
                </a:path>
              </a:pathLst>
            </a:custGeom>
            <a:solidFill>
              <a:srgbClr val="FFFFFF"/>
            </a:solidFill>
            <a:ln w="66675" cap="rnd">
              <a:solidFill>
                <a:srgbClr val="004B27"/>
              </a:solidFill>
              <a:prstDash val="solid"/>
              <a:round/>
            </a:ln>
          </p:spPr>
        </p:sp>
        <p:sp>
          <p:nvSpPr>
            <p:cNvPr id="20" name="TextBox 20"/>
            <p:cNvSpPr txBox="1"/>
            <p:nvPr/>
          </p:nvSpPr>
          <p:spPr>
            <a:xfrm>
              <a:off x="0" y="-57150"/>
              <a:ext cx="18618889" cy="21351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1" name="Freeform 21"/>
          <p:cNvSpPr/>
          <p:nvPr/>
        </p:nvSpPr>
        <p:spPr>
          <a:xfrm rot="-10800000">
            <a:off x="5350963" y="7629727"/>
            <a:ext cx="9907334" cy="625677"/>
          </a:xfrm>
          <a:custGeom>
            <a:avLst/>
            <a:gdLst/>
            <a:ahLst/>
            <a:cxnLst/>
            <a:rect l="l" t="t" r="r" b="b"/>
            <a:pathLst>
              <a:path w="9907334" h="625677">
                <a:moveTo>
                  <a:pt x="0" y="0"/>
                </a:moveTo>
                <a:lnTo>
                  <a:pt x="9907334" y="0"/>
                </a:lnTo>
                <a:lnTo>
                  <a:pt x="9907334" y="625676"/>
                </a:lnTo>
                <a:lnTo>
                  <a:pt x="0" y="625676"/>
                </a:lnTo>
                <a:lnTo>
                  <a:pt x="0" y="0"/>
                </a:lnTo>
                <a:close/>
              </a:path>
            </a:pathLst>
          </a:custGeom>
          <a:blipFill>
            <a:blip r:embed="rId2">
              <a:alphaModFix amt="72000"/>
            </a:blip>
            <a:stretch>
              <a:fillRect t="-41061" b="-314183"/>
            </a:stretch>
          </a:blipFill>
        </p:spPr>
      </p:sp>
      <p:grpSp>
        <p:nvGrpSpPr>
          <p:cNvPr id="22" name="Group 22"/>
          <p:cNvGrpSpPr/>
          <p:nvPr/>
        </p:nvGrpSpPr>
        <p:grpSpPr>
          <a:xfrm>
            <a:off x="5186680" y="6727285"/>
            <a:ext cx="11759020" cy="1247662"/>
            <a:chOff x="0" y="0"/>
            <a:chExt cx="19584815" cy="2077999"/>
          </a:xfrm>
        </p:grpSpPr>
        <p:sp>
          <p:nvSpPr>
            <p:cNvPr id="23" name="Freeform 23"/>
            <p:cNvSpPr/>
            <p:nvPr/>
          </p:nvSpPr>
          <p:spPr>
            <a:xfrm>
              <a:off x="0" y="0"/>
              <a:ext cx="19584815" cy="2077999"/>
            </a:xfrm>
            <a:custGeom>
              <a:avLst/>
              <a:gdLst/>
              <a:ahLst/>
              <a:cxnLst/>
              <a:rect l="l" t="t" r="r" b="b"/>
              <a:pathLst>
                <a:path w="19584815" h="2077999">
                  <a:moveTo>
                    <a:pt x="21068" y="0"/>
                  </a:moveTo>
                  <a:lnTo>
                    <a:pt x="19563747" y="0"/>
                  </a:lnTo>
                  <a:cubicBezTo>
                    <a:pt x="19569334" y="0"/>
                    <a:pt x="19574694" y="2220"/>
                    <a:pt x="19578645" y="6171"/>
                  </a:cubicBezTo>
                  <a:cubicBezTo>
                    <a:pt x="19582595" y="10122"/>
                    <a:pt x="19584815" y="15481"/>
                    <a:pt x="19584815" y="21068"/>
                  </a:cubicBezTo>
                  <a:lnTo>
                    <a:pt x="19584815" y="2056931"/>
                  </a:lnTo>
                  <a:cubicBezTo>
                    <a:pt x="19584815" y="2068566"/>
                    <a:pt x="19575383" y="2077999"/>
                    <a:pt x="19563747" y="2077999"/>
                  </a:cubicBezTo>
                  <a:lnTo>
                    <a:pt x="21068" y="2077999"/>
                  </a:lnTo>
                  <a:cubicBezTo>
                    <a:pt x="9433" y="2077999"/>
                    <a:pt x="0" y="2068566"/>
                    <a:pt x="0" y="2056931"/>
                  </a:cubicBezTo>
                  <a:lnTo>
                    <a:pt x="0" y="21068"/>
                  </a:lnTo>
                  <a:cubicBezTo>
                    <a:pt x="0" y="9433"/>
                    <a:pt x="9433" y="0"/>
                    <a:pt x="21068" y="0"/>
                  </a:cubicBezTo>
                  <a:close/>
                </a:path>
              </a:pathLst>
            </a:custGeom>
            <a:solidFill>
              <a:srgbClr val="FFFFFF"/>
            </a:solidFill>
            <a:ln w="66675" cap="rnd">
              <a:solidFill>
                <a:srgbClr val="004B27"/>
              </a:solidFill>
              <a:prstDash val="solid"/>
              <a:round/>
            </a:ln>
          </p:spPr>
        </p:sp>
        <p:sp>
          <p:nvSpPr>
            <p:cNvPr id="24" name="TextBox 24"/>
            <p:cNvSpPr txBox="1"/>
            <p:nvPr/>
          </p:nvSpPr>
          <p:spPr>
            <a:xfrm>
              <a:off x="0" y="-57150"/>
              <a:ext cx="19584815" cy="2135149"/>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5" name="Freeform 25"/>
          <p:cNvSpPr/>
          <p:nvPr/>
        </p:nvSpPr>
        <p:spPr>
          <a:xfrm rot="-10800000">
            <a:off x="5808260" y="7272330"/>
            <a:ext cx="4922297" cy="566141"/>
          </a:xfrm>
          <a:custGeom>
            <a:avLst/>
            <a:gdLst/>
            <a:ahLst/>
            <a:cxnLst/>
            <a:rect l="l" t="t" r="r" b="b"/>
            <a:pathLst>
              <a:path w="4922297" h="566141">
                <a:moveTo>
                  <a:pt x="0" y="0"/>
                </a:moveTo>
                <a:lnTo>
                  <a:pt x="4922297" y="0"/>
                </a:lnTo>
                <a:lnTo>
                  <a:pt x="4922297" y="566141"/>
                </a:lnTo>
                <a:lnTo>
                  <a:pt x="0" y="566141"/>
                </a:lnTo>
                <a:lnTo>
                  <a:pt x="0" y="0"/>
                </a:lnTo>
                <a:close/>
              </a:path>
            </a:pathLst>
          </a:custGeom>
          <a:blipFill>
            <a:blip r:embed="rId2">
              <a:alphaModFix amt="72000"/>
            </a:blip>
            <a:stretch>
              <a:fillRect b="-149966"/>
            </a:stretch>
          </a:blipFill>
        </p:spPr>
      </p:sp>
      <p:grpSp>
        <p:nvGrpSpPr>
          <p:cNvPr id="26" name="Group 26"/>
          <p:cNvGrpSpPr/>
          <p:nvPr/>
        </p:nvGrpSpPr>
        <p:grpSpPr>
          <a:xfrm>
            <a:off x="5654118" y="4834937"/>
            <a:ext cx="12429760" cy="1586624"/>
            <a:chOff x="0" y="-57150"/>
            <a:chExt cx="20701941" cy="2642545"/>
          </a:xfrm>
        </p:grpSpPr>
        <p:sp>
          <p:nvSpPr>
            <p:cNvPr id="27" name="Freeform 27"/>
            <p:cNvSpPr/>
            <p:nvPr/>
          </p:nvSpPr>
          <p:spPr>
            <a:xfrm>
              <a:off x="69325" y="0"/>
              <a:ext cx="20632616" cy="2585395"/>
            </a:xfrm>
            <a:custGeom>
              <a:avLst/>
              <a:gdLst/>
              <a:ahLst/>
              <a:cxnLst/>
              <a:rect l="l" t="t" r="r" b="b"/>
              <a:pathLst>
                <a:path w="20701941" h="2077999">
                  <a:moveTo>
                    <a:pt x="19931" y="0"/>
                  </a:moveTo>
                  <a:lnTo>
                    <a:pt x="20682010" y="0"/>
                  </a:lnTo>
                  <a:cubicBezTo>
                    <a:pt x="20687295" y="0"/>
                    <a:pt x="20692365" y="2100"/>
                    <a:pt x="20696103" y="5838"/>
                  </a:cubicBezTo>
                  <a:cubicBezTo>
                    <a:pt x="20699842" y="9576"/>
                    <a:pt x="20701941" y="14645"/>
                    <a:pt x="20701941" y="19931"/>
                  </a:cubicBezTo>
                  <a:lnTo>
                    <a:pt x="20701941" y="2058068"/>
                  </a:lnTo>
                  <a:cubicBezTo>
                    <a:pt x="20701941" y="2063354"/>
                    <a:pt x="20699842" y="2068423"/>
                    <a:pt x="20696103" y="2072161"/>
                  </a:cubicBezTo>
                  <a:cubicBezTo>
                    <a:pt x="20692365" y="2075899"/>
                    <a:pt x="20687295" y="2077999"/>
                    <a:pt x="20682010" y="2077999"/>
                  </a:cubicBezTo>
                  <a:lnTo>
                    <a:pt x="19931" y="2077999"/>
                  </a:lnTo>
                  <a:cubicBezTo>
                    <a:pt x="14645" y="2077999"/>
                    <a:pt x="9576" y="2075899"/>
                    <a:pt x="5838" y="2072161"/>
                  </a:cubicBezTo>
                  <a:cubicBezTo>
                    <a:pt x="2100" y="2068423"/>
                    <a:pt x="0" y="2063354"/>
                    <a:pt x="0" y="2058068"/>
                  </a:cubicBezTo>
                  <a:lnTo>
                    <a:pt x="0" y="19931"/>
                  </a:lnTo>
                  <a:cubicBezTo>
                    <a:pt x="0" y="14645"/>
                    <a:pt x="2100" y="9576"/>
                    <a:pt x="5838" y="5838"/>
                  </a:cubicBezTo>
                  <a:cubicBezTo>
                    <a:pt x="9576" y="2100"/>
                    <a:pt x="14645" y="0"/>
                    <a:pt x="19931" y="0"/>
                  </a:cubicBezTo>
                  <a:close/>
                </a:path>
              </a:pathLst>
            </a:custGeom>
            <a:solidFill>
              <a:srgbClr val="FFFFFF"/>
            </a:solidFill>
            <a:ln w="66675" cap="rnd">
              <a:solidFill>
                <a:srgbClr val="004B27"/>
              </a:solidFill>
              <a:prstDash val="solid"/>
              <a:round/>
            </a:ln>
          </p:spPr>
        </p:sp>
        <p:sp>
          <p:nvSpPr>
            <p:cNvPr id="28" name="TextBox 28"/>
            <p:cNvSpPr txBox="1"/>
            <p:nvPr/>
          </p:nvSpPr>
          <p:spPr>
            <a:xfrm>
              <a:off x="0" y="-57150"/>
              <a:ext cx="20701941" cy="2642545"/>
            </a:xfrm>
            <a:prstGeom prst="rect">
              <a:avLst/>
            </a:prstGeom>
          </p:spPr>
          <p:txBody>
            <a:bodyPr lIns="50800" tIns="50800" rIns="50800" bIns="50800" rtlCol="0" anchor="ctr"/>
            <a:lstStyle/>
            <a:p>
              <a:pPr marL="0" lvl="0" indent="0" algn="ctr">
                <a:lnSpc>
                  <a:spcPts val="2756"/>
                </a:lnSpc>
                <a:spcBef>
                  <a:spcPct val="0"/>
                </a:spcBef>
              </a:pPr>
              <a:endParaRPr/>
            </a:p>
          </p:txBody>
        </p:sp>
      </p:grpSp>
      <p:sp>
        <p:nvSpPr>
          <p:cNvPr id="29" name="AutoShape 29"/>
          <p:cNvSpPr/>
          <p:nvPr/>
        </p:nvSpPr>
        <p:spPr>
          <a:xfrm>
            <a:off x="2937471" y="5650146"/>
            <a:ext cx="1578469" cy="3289275"/>
          </a:xfrm>
          <a:prstGeom prst="line">
            <a:avLst/>
          </a:prstGeom>
          <a:ln w="57150" cap="rnd">
            <a:solidFill>
              <a:srgbClr val="000000"/>
            </a:solidFill>
            <a:prstDash val="sysDot"/>
            <a:headEnd type="none" w="sm" len="sm"/>
            <a:tailEnd type="triangle" w="lg" len="med"/>
          </a:ln>
        </p:spPr>
      </p:sp>
      <p:sp>
        <p:nvSpPr>
          <p:cNvPr id="30" name="AutoShape 30"/>
          <p:cNvSpPr/>
          <p:nvPr/>
        </p:nvSpPr>
        <p:spPr>
          <a:xfrm>
            <a:off x="2937471" y="5650146"/>
            <a:ext cx="2249209" cy="1625397"/>
          </a:xfrm>
          <a:prstGeom prst="line">
            <a:avLst/>
          </a:prstGeom>
          <a:ln w="57150" cap="rnd">
            <a:solidFill>
              <a:srgbClr val="000000"/>
            </a:solidFill>
            <a:prstDash val="sysDot"/>
            <a:headEnd type="none" w="sm" len="sm"/>
            <a:tailEnd type="triangle" w="lg" len="med"/>
          </a:ln>
        </p:spPr>
      </p:sp>
      <p:sp>
        <p:nvSpPr>
          <p:cNvPr id="31" name="AutoShape 31"/>
          <p:cNvSpPr/>
          <p:nvPr/>
        </p:nvSpPr>
        <p:spPr>
          <a:xfrm flipV="1">
            <a:off x="2937471" y="5647635"/>
            <a:ext cx="2829165" cy="2511"/>
          </a:xfrm>
          <a:prstGeom prst="line">
            <a:avLst/>
          </a:prstGeom>
          <a:ln w="57150" cap="rnd">
            <a:solidFill>
              <a:srgbClr val="000000"/>
            </a:solidFill>
            <a:prstDash val="sysDot"/>
            <a:headEnd type="none" w="sm" len="sm"/>
            <a:tailEnd type="triangle" w="lg" len="med"/>
          </a:ln>
        </p:spPr>
      </p:sp>
      <p:sp>
        <p:nvSpPr>
          <p:cNvPr id="32" name="AutoShape 32"/>
          <p:cNvSpPr/>
          <p:nvPr/>
        </p:nvSpPr>
        <p:spPr>
          <a:xfrm flipV="1">
            <a:off x="2937471" y="4019727"/>
            <a:ext cx="2246022" cy="1630420"/>
          </a:xfrm>
          <a:prstGeom prst="line">
            <a:avLst/>
          </a:prstGeom>
          <a:ln w="57150" cap="rnd">
            <a:solidFill>
              <a:srgbClr val="000000"/>
            </a:solidFill>
            <a:prstDash val="sysDot"/>
            <a:headEnd type="none" w="sm" len="sm"/>
            <a:tailEnd type="triangle" w="lg" len="med"/>
          </a:ln>
        </p:spPr>
      </p:sp>
      <p:sp>
        <p:nvSpPr>
          <p:cNvPr id="33" name="TextBox 33"/>
          <p:cNvSpPr txBox="1"/>
          <p:nvPr/>
        </p:nvSpPr>
        <p:spPr>
          <a:xfrm>
            <a:off x="4998398" y="1836202"/>
            <a:ext cx="11662407" cy="1102866"/>
          </a:xfrm>
          <a:prstGeom prst="rect">
            <a:avLst/>
          </a:prstGeom>
        </p:spPr>
        <p:txBody>
          <a:bodyPr wrap="square" lIns="0" tIns="0" rIns="0" bIns="0" rtlCol="0" anchor="t">
            <a:spAutoFit/>
          </a:bodyPr>
          <a:lstStyle/>
          <a:p>
            <a:pPr algn="l">
              <a:lnSpc>
                <a:spcPts val="3219"/>
              </a:lnSpc>
            </a:pPr>
            <a:r>
              <a:rPr lang="en-US" sz="2299" dirty="0" smtClean="0">
                <a:solidFill>
                  <a:srgbClr val="000000"/>
                </a:solidFill>
                <a:latin typeface="Poppins Bold"/>
                <a:ea typeface="Poppins Bold"/>
                <a:cs typeface="Poppins Bold"/>
                <a:sym typeface="Poppins Bold"/>
              </a:rPr>
              <a:t>Satellite technology -based </a:t>
            </a:r>
            <a:r>
              <a:rPr lang="en-US" sz="2299" dirty="0">
                <a:solidFill>
                  <a:srgbClr val="000000"/>
                </a:solidFill>
                <a:latin typeface="Poppins Bold"/>
                <a:ea typeface="Poppins Bold"/>
                <a:cs typeface="Poppins Bold"/>
                <a:sym typeface="Poppins Bold"/>
              </a:rPr>
              <a:t>Advisory Services</a:t>
            </a:r>
          </a:p>
          <a:p>
            <a:pPr marL="410209" lvl="1" indent="-205105" algn="just">
              <a:lnSpc>
                <a:spcPts val="2659"/>
              </a:lnSpc>
              <a:buFont typeface="Arial"/>
              <a:buChar char="•"/>
            </a:pPr>
            <a:r>
              <a:rPr lang="en-US" sz="1899" dirty="0">
                <a:solidFill>
                  <a:srgbClr val="000000"/>
                </a:solidFill>
                <a:latin typeface="Poppins"/>
                <a:ea typeface="Poppins"/>
                <a:cs typeface="Poppins"/>
                <a:sym typeface="Poppins"/>
              </a:rPr>
              <a:t>Offering timely and accurate weather-based digital agriculture advisory services to optimize farming practices and mitigate risks</a:t>
            </a:r>
            <a:r>
              <a:rPr lang="en-US" sz="1899" dirty="0" smtClean="0">
                <a:solidFill>
                  <a:srgbClr val="000000"/>
                </a:solidFill>
                <a:latin typeface="Poppins"/>
                <a:ea typeface="Poppins"/>
                <a:cs typeface="Poppins"/>
                <a:sym typeface="Poppins"/>
              </a:rPr>
              <a:t>. </a:t>
            </a:r>
            <a:r>
              <a:rPr lang="en-US" sz="1899" dirty="0" smtClean="0">
                <a:solidFill>
                  <a:srgbClr val="000000"/>
                </a:solidFill>
                <a:latin typeface="Poppins"/>
                <a:ea typeface="Poppins"/>
                <a:cs typeface="Poppins"/>
                <a:sym typeface="Poppins"/>
              </a:rPr>
              <a:t>Customized recommendation for  crop practices</a:t>
            </a:r>
            <a:endParaRPr lang="en-US" sz="1899" dirty="0">
              <a:solidFill>
                <a:srgbClr val="000000"/>
              </a:solidFill>
              <a:latin typeface="Poppins"/>
              <a:ea typeface="Poppins"/>
              <a:cs typeface="Poppins"/>
              <a:sym typeface="Poppins"/>
            </a:endParaRPr>
          </a:p>
        </p:txBody>
      </p:sp>
      <p:sp>
        <p:nvSpPr>
          <p:cNvPr id="34" name="TextBox 34"/>
          <p:cNvSpPr txBox="1"/>
          <p:nvPr/>
        </p:nvSpPr>
        <p:spPr>
          <a:xfrm>
            <a:off x="1028700" y="905305"/>
            <a:ext cx="15430500" cy="717401"/>
          </a:xfrm>
          <a:prstGeom prst="rect">
            <a:avLst/>
          </a:prstGeom>
        </p:spPr>
        <p:txBody>
          <a:bodyPr wrap="square" lIns="0" tIns="0" rIns="0" bIns="0" rtlCol="0" anchor="t">
            <a:spAutoFit/>
          </a:bodyPr>
          <a:lstStyle/>
          <a:p>
            <a:pPr algn="l">
              <a:lnSpc>
                <a:spcPts val="5599"/>
              </a:lnSpc>
            </a:pPr>
            <a:r>
              <a:rPr lang="en-US" sz="3999" dirty="0">
                <a:solidFill>
                  <a:srgbClr val="000000"/>
                </a:solidFill>
                <a:latin typeface="Poppins Bold Italics"/>
                <a:ea typeface="Poppins Bold Italics"/>
                <a:cs typeface="Poppins Bold Italics"/>
                <a:sym typeface="Poppins Bold Italics"/>
              </a:rPr>
              <a:t>TRANSFORMATIVE SOLUTIONS FOR EMPOWERED FARMING</a:t>
            </a:r>
          </a:p>
        </p:txBody>
      </p:sp>
      <p:sp>
        <p:nvSpPr>
          <p:cNvPr id="35" name="TextBox 35"/>
          <p:cNvSpPr txBox="1"/>
          <p:nvPr/>
        </p:nvSpPr>
        <p:spPr>
          <a:xfrm>
            <a:off x="5347777" y="3454643"/>
            <a:ext cx="11292230" cy="1038746"/>
          </a:xfrm>
          <a:prstGeom prst="rect">
            <a:avLst/>
          </a:prstGeom>
        </p:spPr>
        <p:txBody>
          <a:bodyPr lIns="0" tIns="0" rIns="0" bIns="0" rtlCol="0" anchor="t">
            <a:spAutoFit/>
          </a:bodyPr>
          <a:lstStyle/>
          <a:p>
            <a:pPr marL="205104" lvl="1" algn="just">
              <a:lnSpc>
                <a:spcPts val="2659"/>
              </a:lnSpc>
            </a:pPr>
            <a:r>
              <a:rPr lang="en-US" sz="1899" b="1" dirty="0" smtClean="0">
                <a:solidFill>
                  <a:srgbClr val="000000"/>
                </a:solidFill>
                <a:latin typeface="Poppins"/>
                <a:ea typeface="Poppins"/>
                <a:cs typeface="Poppins"/>
                <a:sym typeface="Poppins"/>
              </a:rPr>
              <a:t>Digitalization of  Agricultural Industry</a:t>
            </a:r>
          </a:p>
          <a:p>
            <a:pPr marL="410209" lvl="1" indent="-205105" algn="just">
              <a:lnSpc>
                <a:spcPts val="2659"/>
              </a:lnSpc>
              <a:buFont typeface="Arial"/>
              <a:buChar char="•"/>
            </a:pPr>
            <a:r>
              <a:rPr lang="en-US" sz="1899" dirty="0" smtClean="0">
                <a:solidFill>
                  <a:srgbClr val="000000"/>
                </a:solidFill>
                <a:latin typeface="Poppins"/>
                <a:ea typeface="Poppins"/>
                <a:cs typeface="Poppins"/>
                <a:sym typeface="Poppins"/>
              </a:rPr>
              <a:t>Transforming </a:t>
            </a:r>
            <a:r>
              <a:rPr lang="en-US" sz="1899" dirty="0" err="1">
                <a:solidFill>
                  <a:srgbClr val="000000"/>
                </a:solidFill>
                <a:latin typeface="Poppins"/>
                <a:ea typeface="Poppins"/>
                <a:cs typeface="Poppins"/>
                <a:sym typeface="Poppins"/>
              </a:rPr>
              <a:t>agri</a:t>
            </a:r>
            <a:r>
              <a:rPr lang="en-US" sz="1899" dirty="0">
                <a:solidFill>
                  <a:srgbClr val="000000"/>
                </a:solidFill>
                <a:latin typeface="Poppins"/>
                <a:ea typeface="Poppins"/>
                <a:cs typeface="Poppins"/>
                <a:sym typeface="Poppins"/>
              </a:rPr>
              <a:t> input businesses from traditional to digital, optimizing their operations based on real market needs and linking the value chain.</a:t>
            </a:r>
          </a:p>
        </p:txBody>
      </p:sp>
      <p:sp>
        <p:nvSpPr>
          <p:cNvPr id="36" name="TextBox 36"/>
          <p:cNvSpPr txBox="1"/>
          <p:nvPr/>
        </p:nvSpPr>
        <p:spPr>
          <a:xfrm>
            <a:off x="5462372" y="6791727"/>
            <a:ext cx="11198434" cy="1102866"/>
          </a:xfrm>
          <a:prstGeom prst="rect">
            <a:avLst/>
          </a:prstGeom>
        </p:spPr>
        <p:txBody>
          <a:bodyPr lIns="0" tIns="0" rIns="0" bIns="0" rtlCol="0" anchor="t">
            <a:spAutoFit/>
          </a:bodyPr>
          <a:lstStyle/>
          <a:p>
            <a:pPr>
              <a:lnSpc>
                <a:spcPts val="3219"/>
              </a:lnSpc>
            </a:pPr>
            <a:r>
              <a:rPr lang="en-US" sz="2299" dirty="0">
                <a:solidFill>
                  <a:srgbClr val="000000"/>
                </a:solidFill>
                <a:latin typeface="Poppins Bold"/>
                <a:ea typeface="Poppins Bold"/>
                <a:cs typeface="Poppins Bold"/>
                <a:sym typeface="Poppins Bold"/>
              </a:rPr>
              <a:t> </a:t>
            </a:r>
            <a:r>
              <a:rPr lang="en-US" sz="2299" dirty="0" smtClean="0">
                <a:solidFill>
                  <a:srgbClr val="000000"/>
                </a:solidFill>
                <a:latin typeface="Poppins Bold"/>
                <a:ea typeface="Poppins Bold"/>
                <a:cs typeface="Poppins Bold"/>
                <a:sym typeface="Poppins Bold"/>
              </a:rPr>
              <a:t>Agricultural Expert Support</a:t>
            </a:r>
          </a:p>
          <a:p>
            <a:pPr marL="410209" lvl="1" indent="-205105" algn="just">
              <a:lnSpc>
                <a:spcPts val="2659"/>
              </a:lnSpc>
              <a:buFont typeface="Arial"/>
              <a:buChar char="•"/>
            </a:pPr>
            <a:r>
              <a:rPr lang="en-US" sz="1899" dirty="0" smtClean="0">
                <a:solidFill>
                  <a:srgbClr val="000000"/>
                </a:solidFill>
                <a:latin typeface="Poppins"/>
                <a:ea typeface="Poppins"/>
                <a:cs typeface="Poppins"/>
                <a:sym typeface="Poppins"/>
              </a:rPr>
              <a:t>Enabling live farmer meetings, expert agricultural advice, and solution dissemination through an integrated platform.</a:t>
            </a:r>
            <a:endParaRPr lang="en-US" sz="1899" dirty="0">
              <a:solidFill>
                <a:srgbClr val="000000"/>
              </a:solidFill>
              <a:latin typeface="Poppins"/>
              <a:ea typeface="Poppins"/>
              <a:cs typeface="Poppins"/>
              <a:sym typeface="Poppins"/>
            </a:endParaRPr>
          </a:p>
        </p:txBody>
      </p:sp>
      <p:sp>
        <p:nvSpPr>
          <p:cNvPr id="37" name="TextBox 37"/>
          <p:cNvSpPr txBox="1"/>
          <p:nvPr/>
        </p:nvSpPr>
        <p:spPr>
          <a:xfrm>
            <a:off x="4898089" y="8408864"/>
            <a:ext cx="11741918" cy="1102866"/>
          </a:xfrm>
          <a:prstGeom prst="rect">
            <a:avLst/>
          </a:prstGeom>
        </p:spPr>
        <p:txBody>
          <a:bodyPr wrap="square" lIns="0" tIns="0" rIns="0" bIns="0" rtlCol="0" anchor="t">
            <a:spAutoFit/>
          </a:bodyPr>
          <a:lstStyle/>
          <a:p>
            <a:pPr algn="l">
              <a:lnSpc>
                <a:spcPts val="3219"/>
              </a:lnSpc>
            </a:pPr>
            <a:r>
              <a:rPr lang="en-US" sz="2299" dirty="0" smtClean="0">
                <a:solidFill>
                  <a:srgbClr val="000000"/>
                </a:solidFill>
                <a:latin typeface="Poppins Bold"/>
                <a:ea typeface="Poppins Bold"/>
                <a:cs typeface="Poppins Bold"/>
                <a:sym typeface="Poppins Bold"/>
              </a:rPr>
              <a:t>  Digital </a:t>
            </a:r>
            <a:r>
              <a:rPr lang="en-US" sz="2299" dirty="0">
                <a:solidFill>
                  <a:srgbClr val="000000"/>
                </a:solidFill>
                <a:latin typeface="Poppins Bold"/>
                <a:ea typeface="Poppins Bold"/>
                <a:cs typeface="Poppins Bold"/>
                <a:sym typeface="Poppins Bold"/>
              </a:rPr>
              <a:t>Education and Training</a:t>
            </a:r>
          </a:p>
          <a:p>
            <a:pPr marL="410209" lvl="1" indent="-205105" algn="just">
              <a:lnSpc>
                <a:spcPts val="2659"/>
              </a:lnSpc>
              <a:buFont typeface="Arial"/>
              <a:buChar char="•"/>
            </a:pPr>
            <a:r>
              <a:rPr lang="en-US" sz="1899" dirty="0">
                <a:solidFill>
                  <a:srgbClr val="000000"/>
                </a:solidFill>
                <a:latin typeface="Poppins"/>
                <a:ea typeface="Poppins"/>
                <a:cs typeface="Poppins"/>
                <a:sym typeface="Poppins"/>
              </a:rPr>
              <a:t>Providing e-classrooms, e-libraries, and video resources for </a:t>
            </a:r>
            <a:r>
              <a:rPr lang="en-US" sz="1899" dirty="0" err="1">
                <a:solidFill>
                  <a:srgbClr val="000000"/>
                </a:solidFill>
                <a:latin typeface="Poppins"/>
                <a:ea typeface="Poppins"/>
                <a:cs typeface="Poppins"/>
                <a:sym typeface="Poppins"/>
              </a:rPr>
              <a:t>agri</a:t>
            </a:r>
            <a:r>
              <a:rPr lang="en-US" sz="1899" dirty="0">
                <a:solidFill>
                  <a:srgbClr val="000000"/>
                </a:solidFill>
                <a:latin typeface="Poppins"/>
                <a:ea typeface="Poppins"/>
                <a:cs typeface="Poppins"/>
                <a:sym typeface="Poppins"/>
              </a:rPr>
              <a:t>-students and professionals to enhance knowledge and skills.</a:t>
            </a:r>
          </a:p>
        </p:txBody>
      </p:sp>
      <p:sp>
        <p:nvSpPr>
          <p:cNvPr id="38" name="TextBox 38"/>
          <p:cNvSpPr txBox="1"/>
          <p:nvPr/>
        </p:nvSpPr>
        <p:spPr>
          <a:xfrm>
            <a:off x="5808260" y="4861073"/>
            <a:ext cx="12124054" cy="1795363"/>
          </a:xfrm>
          <a:prstGeom prst="rect">
            <a:avLst/>
          </a:prstGeom>
        </p:spPr>
        <p:txBody>
          <a:bodyPr wrap="square" lIns="0" tIns="0" rIns="0" bIns="0" rtlCol="0" anchor="t">
            <a:spAutoFit/>
          </a:bodyPr>
          <a:lstStyle/>
          <a:p>
            <a:pPr algn="l">
              <a:lnSpc>
                <a:spcPts val="3219"/>
              </a:lnSpc>
            </a:pPr>
            <a:r>
              <a:rPr lang="en-US" sz="2299" dirty="0" smtClean="0">
                <a:solidFill>
                  <a:srgbClr val="000000"/>
                </a:solidFill>
                <a:latin typeface="Poppins Bold"/>
                <a:ea typeface="Poppins Bold"/>
                <a:cs typeface="Poppins Bold"/>
                <a:sym typeface="Poppins Bold"/>
              </a:rPr>
              <a:t>Future </a:t>
            </a:r>
            <a:r>
              <a:rPr lang="en-US" sz="2299" dirty="0">
                <a:solidFill>
                  <a:srgbClr val="000000"/>
                </a:solidFill>
                <a:latin typeface="Poppins Bold"/>
                <a:ea typeface="Poppins Bold"/>
                <a:cs typeface="Poppins Bold"/>
                <a:sym typeface="Poppins Bold"/>
              </a:rPr>
              <a:t>Trading and Price Discovery</a:t>
            </a:r>
          </a:p>
          <a:p>
            <a:pPr marL="410209" lvl="1" indent="-205105" algn="just">
              <a:lnSpc>
                <a:spcPts val="2659"/>
              </a:lnSpc>
              <a:buFont typeface="Arial"/>
              <a:buChar char="•"/>
            </a:pPr>
            <a:r>
              <a:rPr lang="en-US" sz="1899" dirty="0">
                <a:solidFill>
                  <a:srgbClr val="000000"/>
                </a:solidFill>
                <a:latin typeface="Poppins"/>
                <a:ea typeface="Poppins"/>
                <a:cs typeface="Poppins"/>
                <a:sym typeface="Poppins"/>
              </a:rPr>
              <a:t>Implementing advanced solutions for farm produce selling, price discovery, and hedging mechanisms to stabilize farmer incomes. Facilitating direct purchase from farmers, online trading, bidding, and retailing to ensure fair pricing and market access.</a:t>
            </a:r>
          </a:p>
          <a:p>
            <a:pPr marL="410209" lvl="1" indent="-205105" algn="just">
              <a:lnSpc>
                <a:spcPts val="2659"/>
              </a:lnSpc>
              <a:buFont typeface="Arial"/>
              <a:buChar char="•"/>
            </a:pPr>
            <a:endParaRPr lang="en-US" sz="1899" dirty="0">
              <a:solidFill>
                <a:srgbClr val="000000"/>
              </a:solidFill>
              <a:latin typeface="Poppins"/>
              <a:ea typeface="Poppins"/>
              <a:cs typeface="Poppins"/>
              <a:sym typeface="Poppins"/>
            </a:endParaRPr>
          </a:p>
        </p:txBody>
      </p:sp>
      <p:pic>
        <p:nvPicPr>
          <p:cNvPr id="1026" name="Picture 2" descr="D:\Startup - Company\AgriDigi Tech\AgriDigi tech\Images\mobile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00" y="2465269"/>
            <a:ext cx="3441429" cy="65869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34246" y="608798"/>
            <a:ext cx="10425154" cy="4647953"/>
          </a:xfrm>
          <a:custGeom>
            <a:avLst/>
            <a:gdLst/>
            <a:ahLst/>
            <a:cxnLst/>
            <a:rect l="l" t="t" r="r" b="b"/>
            <a:pathLst>
              <a:path w="10689154" h="4647953">
                <a:moveTo>
                  <a:pt x="0" y="0"/>
                </a:moveTo>
                <a:lnTo>
                  <a:pt x="10689154" y="0"/>
                </a:lnTo>
                <a:lnTo>
                  <a:pt x="10689154" y="4647953"/>
                </a:lnTo>
                <a:lnTo>
                  <a:pt x="0" y="464795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636235" y="5207268"/>
            <a:ext cx="10423166" cy="4942121"/>
          </a:xfrm>
          <a:custGeom>
            <a:avLst/>
            <a:gdLst/>
            <a:ahLst/>
            <a:cxnLst/>
            <a:rect l="l" t="t" r="r" b="b"/>
            <a:pathLst>
              <a:path w="10685315" h="4942121">
                <a:moveTo>
                  <a:pt x="0" y="0"/>
                </a:moveTo>
                <a:lnTo>
                  <a:pt x="10685316" y="0"/>
                </a:lnTo>
                <a:lnTo>
                  <a:pt x="10685316" y="4942121"/>
                </a:lnTo>
                <a:lnTo>
                  <a:pt x="0" y="494212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12929" y="1351682"/>
            <a:ext cx="6592038" cy="4415132"/>
          </a:xfrm>
          <a:custGeom>
            <a:avLst/>
            <a:gdLst/>
            <a:ahLst/>
            <a:cxnLst/>
            <a:rect l="l" t="t" r="r" b="b"/>
            <a:pathLst>
              <a:path w="6592038" h="4415132">
                <a:moveTo>
                  <a:pt x="0" y="0"/>
                </a:moveTo>
                <a:lnTo>
                  <a:pt x="6592038" y="0"/>
                </a:lnTo>
                <a:lnTo>
                  <a:pt x="6592038" y="4415132"/>
                </a:lnTo>
                <a:lnTo>
                  <a:pt x="0" y="4415132"/>
                </a:lnTo>
                <a:lnTo>
                  <a:pt x="0" y="0"/>
                </a:lnTo>
                <a:close/>
              </a:path>
            </a:pathLst>
          </a:custGeom>
          <a:blipFill>
            <a:blip r:embed="rId6"/>
            <a:stretch>
              <a:fillRect/>
            </a:stretch>
          </a:blipFill>
        </p:spPr>
      </p:sp>
      <p:sp>
        <p:nvSpPr>
          <p:cNvPr id="5" name="Freeform 5"/>
          <p:cNvSpPr/>
          <p:nvPr/>
        </p:nvSpPr>
        <p:spPr>
          <a:xfrm>
            <a:off x="328810" y="5766814"/>
            <a:ext cx="7211090" cy="4313382"/>
          </a:xfrm>
          <a:custGeom>
            <a:avLst/>
            <a:gdLst/>
            <a:ahLst/>
            <a:cxnLst/>
            <a:rect l="l" t="t" r="r" b="b"/>
            <a:pathLst>
              <a:path w="7211090" h="4313382">
                <a:moveTo>
                  <a:pt x="0" y="0"/>
                </a:moveTo>
                <a:lnTo>
                  <a:pt x="7211090" y="0"/>
                </a:lnTo>
                <a:lnTo>
                  <a:pt x="7211090" y="4313382"/>
                </a:lnTo>
                <a:lnTo>
                  <a:pt x="0" y="4313382"/>
                </a:lnTo>
                <a:lnTo>
                  <a:pt x="0" y="0"/>
                </a:lnTo>
                <a:close/>
              </a:path>
            </a:pathLst>
          </a:custGeom>
          <a:blipFill>
            <a:blip r:embed="rId7"/>
            <a:stretch>
              <a:fillRect/>
            </a:stretch>
          </a:blipFill>
        </p:spPr>
      </p:sp>
      <p:sp>
        <p:nvSpPr>
          <p:cNvPr id="6" name="TextBox 6"/>
          <p:cNvSpPr txBox="1"/>
          <p:nvPr/>
        </p:nvSpPr>
        <p:spPr>
          <a:xfrm>
            <a:off x="1028700" y="54870"/>
            <a:ext cx="6511200" cy="844200"/>
          </a:xfrm>
          <a:prstGeom prst="rect">
            <a:avLst/>
          </a:prstGeom>
        </p:spPr>
        <p:txBody>
          <a:bodyPr lIns="0" tIns="0" rIns="0" bIns="0" rtlCol="0" anchor="t">
            <a:spAutoFit/>
          </a:bodyPr>
          <a:lstStyle/>
          <a:p>
            <a:pPr algn="l">
              <a:lnSpc>
                <a:spcPts val="6720"/>
              </a:lnSpc>
            </a:pPr>
            <a:r>
              <a:rPr lang="en-US" sz="4000">
                <a:solidFill>
                  <a:srgbClr val="048E50"/>
                </a:solidFill>
                <a:latin typeface="Poppins Bold"/>
                <a:ea typeface="Poppins Bold"/>
                <a:cs typeface="Poppins Bold"/>
                <a:sym typeface="Poppins Bold"/>
              </a:rPr>
              <a:t>OUR PLATFORM OFFERING</a:t>
            </a:r>
          </a:p>
        </p:txBody>
      </p:sp>
      <p:sp>
        <p:nvSpPr>
          <p:cNvPr id="7" name="TextBox 7"/>
          <p:cNvSpPr txBox="1"/>
          <p:nvPr/>
        </p:nvSpPr>
        <p:spPr>
          <a:xfrm>
            <a:off x="7755916" y="914400"/>
            <a:ext cx="9571635" cy="4206280"/>
          </a:xfrm>
          <a:prstGeom prst="rect">
            <a:avLst/>
          </a:prstGeom>
        </p:spPr>
        <p:txBody>
          <a:bodyPr lIns="0" tIns="0" rIns="0" bIns="0" rtlCol="0" anchor="t">
            <a:spAutoFit/>
          </a:bodyPr>
          <a:lstStyle/>
          <a:p>
            <a:pPr algn="l">
              <a:lnSpc>
                <a:spcPts val="3528"/>
              </a:lnSpc>
            </a:pPr>
            <a:r>
              <a:rPr lang="en-US" sz="2100" dirty="0">
                <a:solidFill>
                  <a:srgbClr val="048E50"/>
                </a:solidFill>
                <a:latin typeface="Poppins Bold"/>
                <a:ea typeface="Poppins Bold"/>
                <a:cs typeface="Poppins Bold"/>
                <a:sym typeface="Poppins Bold"/>
              </a:rPr>
              <a:t>Features</a:t>
            </a:r>
          </a:p>
          <a:p>
            <a:pPr marL="367032" lvl="1" indent="-183516" algn="just">
              <a:lnSpc>
                <a:spcPts val="2856"/>
              </a:lnSpc>
              <a:buFont typeface="Arial"/>
              <a:buChar char="•"/>
            </a:pPr>
            <a:r>
              <a:rPr lang="en-US" sz="1700" dirty="0">
                <a:solidFill>
                  <a:srgbClr val="000000"/>
                </a:solidFill>
                <a:latin typeface="Poppins Bold"/>
                <a:ea typeface="Poppins Bold"/>
                <a:cs typeface="Poppins Bold"/>
                <a:sym typeface="Poppins Bold"/>
              </a:rPr>
              <a:t>Farm TimeLine</a:t>
            </a:r>
          </a:p>
          <a:p>
            <a:pPr marL="582718" lvl="2" indent="-194239" algn="just">
              <a:lnSpc>
                <a:spcPts val="2856"/>
              </a:lnSpc>
              <a:buFont typeface="Arial"/>
              <a:buChar char="⚬"/>
            </a:pPr>
            <a:r>
              <a:rPr lang="en-US" sz="1700" dirty="0">
                <a:solidFill>
                  <a:srgbClr val="000000"/>
                </a:solidFill>
                <a:latin typeface="Poppins"/>
                <a:ea typeface="Poppins"/>
                <a:cs typeface="Poppins"/>
                <a:sym typeface="Poppins"/>
              </a:rPr>
              <a:t> </a:t>
            </a:r>
            <a:r>
              <a:rPr lang="en-US" sz="1700" dirty="0" smtClean="0">
                <a:solidFill>
                  <a:srgbClr val="000000"/>
                </a:solidFill>
                <a:latin typeface="Poppins"/>
                <a:ea typeface="Poppins"/>
                <a:cs typeface="Poppins"/>
                <a:sym typeface="Poppins"/>
              </a:rPr>
              <a:t>satellite, </a:t>
            </a:r>
            <a:r>
              <a:rPr lang="en-US" sz="1700" dirty="0" err="1" smtClean="0">
                <a:solidFill>
                  <a:srgbClr val="000000"/>
                </a:solidFill>
                <a:latin typeface="Poppins"/>
                <a:ea typeface="Poppins"/>
                <a:cs typeface="Poppins"/>
                <a:sym typeface="Poppins"/>
              </a:rPr>
              <a:t>IoT</a:t>
            </a:r>
            <a:r>
              <a:rPr lang="en-US" sz="1700" dirty="0" smtClean="0">
                <a:solidFill>
                  <a:srgbClr val="000000"/>
                </a:solidFill>
                <a:latin typeface="Poppins"/>
                <a:ea typeface="Poppins"/>
                <a:cs typeface="Poppins"/>
                <a:sym typeface="Poppins"/>
              </a:rPr>
              <a:t> and AI technology-based </a:t>
            </a:r>
            <a:r>
              <a:rPr lang="en-US" sz="1700" dirty="0">
                <a:solidFill>
                  <a:srgbClr val="000000"/>
                </a:solidFill>
                <a:latin typeface="Poppins"/>
                <a:ea typeface="Poppins"/>
                <a:cs typeface="Poppins"/>
                <a:sym typeface="Poppins"/>
              </a:rPr>
              <a:t>digital agriculture advisory services</a:t>
            </a:r>
            <a:r>
              <a:rPr lang="en-US" sz="1700" dirty="0" smtClean="0">
                <a:solidFill>
                  <a:srgbClr val="000000"/>
                </a:solidFill>
                <a:latin typeface="Poppins"/>
                <a:ea typeface="Poppins"/>
                <a:cs typeface="Poppins"/>
                <a:sym typeface="Poppins"/>
              </a:rPr>
              <a:t>.</a:t>
            </a:r>
            <a:endParaRPr lang="en-US" sz="1700" dirty="0" smtClean="0">
              <a:solidFill>
                <a:srgbClr val="000000"/>
              </a:solidFill>
              <a:latin typeface="Poppins Bold"/>
              <a:ea typeface="Poppins Bold"/>
              <a:cs typeface="Poppins Bold"/>
              <a:sym typeface="Poppins Bold"/>
            </a:endParaRPr>
          </a:p>
          <a:p>
            <a:pPr marL="367032" lvl="1" indent="-183516" algn="just">
              <a:lnSpc>
                <a:spcPts val="2856"/>
              </a:lnSpc>
              <a:buFont typeface="Arial"/>
              <a:buChar char="•"/>
            </a:pPr>
            <a:r>
              <a:rPr lang="en-US" sz="1700" dirty="0" err="1" smtClean="0">
                <a:solidFill>
                  <a:srgbClr val="000000"/>
                </a:solidFill>
                <a:latin typeface="Poppins Bold"/>
                <a:ea typeface="Poppins Bold"/>
                <a:cs typeface="Poppins Bold"/>
                <a:sym typeface="Poppins Bold"/>
              </a:rPr>
              <a:t>Agri</a:t>
            </a:r>
            <a:r>
              <a:rPr lang="en-US" sz="1700" dirty="0" smtClean="0">
                <a:solidFill>
                  <a:srgbClr val="000000"/>
                </a:solidFill>
                <a:latin typeface="Poppins Bold"/>
                <a:ea typeface="Poppins Bold"/>
                <a:cs typeface="Poppins Bold"/>
                <a:sym typeface="Poppins Bold"/>
              </a:rPr>
              <a:t> </a:t>
            </a:r>
            <a:r>
              <a:rPr lang="en-US" sz="1700" dirty="0">
                <a:solidFill>
                  <a:srgbClr val="000000"/>
                </a:solidFill>
                <a:latin typeface="Poppins Bold"/>
                <a:ea typeface="Poppins Bold"/>
                <a:cs typeface="Poppins Bold"/>
                <a:sym typeface="Poppins Bold"/>
              </a:rPr>
              <a:t>Business e-Podium</a:t>
            </a:r>
          </a:p>
          <a:p>
            <a:pPr marL="582718" lvl="2" indent="-194239" algn="just">
              <a:lnSpc>
                <a:spcPts val="2856"/>
              </a:lnSpc>
              <a:buFont typeface="Arial"/>
              <a:buChar char="⚬"/>
            </a:pPr>
            <a:r>
              <a:rPr lang="en-US" sz="1700" dirty="0">
                <a:solidFill>
                  <a:srgbClr val="000000"/>
                </a:solidFill>
                <a:latin typeface="Poppins"/>
                <a:ea typeface="Poppins"/>
                <a:cs typeface="Poppins"/>
                <a:sym typeface="Poppins"/>
              </a:rPr>
              <a:t>B2B commerce, dealer networks, marketing, and employee management systems</a:t>
            </a:r>
            <a:r>
              <a:rPr lang="en-US" sz="1700" dirty="0" smtClean="0">
                <a:solidFill>
                  <a:srgbClr val="000000"/>
                </a:solidFill>
                <a:latin typeface="Poppins"/>
                <a:ea typeface="Poppins"/>
                <a:cs typeface="Poppins"/>
                <a:sym typeface="Poppins"/>
              </a:rPr>
              <a:t>.</a:t>
            </a:r>
          </a:p>
          <a:p>
            <a:pPr marL="367032" lvl="1" indent="-183516" algn="just">
              <a:lnSpc>
                <a:spcPts val="2856"/>
              </a:lnSpc>
              <a:buFont typeface="Arial"/>
              <a:buChar char="•"/>
            </a:pPr>
            <a:r>
              <a:rPr lang="en-US" sz="1700" dirty="0">
                <a:solidFill>
                  <a:srgbClr val="000000"/>
                </a:solidFill>
                <a:latin typeface="Poppins Bold"/>
                <a:ea typeface="Poppins Bold"/>
                <a:cs typeface="Poppins Bold"/>
                <a:sym typeface="Poppins Bold"/>
              </a:rPr>
              <a:t>e-</a:t>
            </a:r>
            <a:r>
              <a:rPr lang="en-US" sz="1700" dirty="0" err="1">
                <a:solidFill>
                  <a:srgbClr val="000000"/>
                </a:solidFill>
                <a:latin typeface="Poppins Bold"/>
                <a:ea typeface="Poppins Bold"/>
                <a:cs typeface="Poppins Bold"/>
                <a:sym typeface="Poppins Bold"/>
              </a:rPr>
              <a:t>Mandi</a:t>
            </a:r>
            <a:endParaRPr lang="en-US" sz="1700" dirty="0">
              <a:solidFill>
                <a:srgbClr val="000000"/>
              </a:solidFill>
              <a:latin typeface="Poppins Bold"/>
              <a:ea typeface="Poppins Bold"/>
              <a:cs typeface="Poppins Bold"/>
              <a:sym typeface="Poppins Bold"/>
            </a:endParaRPr>
          </a:p>
          <a:p>
            <a:pPr marL="651270" lvl="2" indent="-217090" algn="just">
              <a:lnSpc>
                <a:spcPts val="3192"/>
              </a:lnSpc>
              <a:buFont typeface="Arial"/>
              <a:buChar char="⚬"/>
            </a:pPr>
            <a:r>
              <a:rPr lang="en-US" sz="1900" dirty="0">
                <a:solidFill>
                  <a:srgbClr val="000000"/>
                </a:solidFill>
                <a:latin typeface="Poppins"/>
                <a:ea typeface="Poppins"/>
                <a:cs typeface="Poppins"/>
                <a:sym typeface="Poppins"/>
              </a:rPr>
              <a:t>Direct purchase, online trading, bidding, and retailing </a:t>
            </a:r>
            <a:r>
              <a:rPr lang="en-US" sz="1900" dirty="0" smtClean="0">
                <a:solidFill>
                  <a:srgbClr val="000000"/>
                </a:solidFill>
                <a:latin typeface="Poppins"/>
                <a:ea typeface="Poppins"/>
                <a:cs typeface="Poppins"/>
                <a:sym typeface="Poppins"/>
              </a:rPr>
              <a:t>platform</a:t>
            </a:r>
            <a:endParaRPr lang="en-US" sz="1700" dirty="0">
              <a:solidFill>
                <a:srgbClr val="000000"/>
              </a:solidFill>
              <a:latin typeface="Poppins"/>
              <a:ea typeface="Poppins"/>
              <a:cs typeface="Poppins"/>
              <a:sym typeface="Poppins"/>
            </a:endParaRPr>
          </a:p>
          <a:p>
            <a:pPr marL="367032" lvl="1" indent="-183516" algn="just">
              <a:lnSpc>
                <a:spcPts val="2856"/>
              </a:lnSpc>
              <a:buFont typeface="Arial"/>
              <a:buChar char="•"/>
            </a:pPr>
            <a:r>
              <a:rPr lang="en-US" sz="1700" dirty="0" err="1" smtClean="0">
                <a:solidFill>
                  <a:srgbClr val="000000"/>
                </a:solidFill>
                <a:latin typeface="Poppins Bold"/>
                <a:ea typeface="Poppins Bold"/>
                <a:cs typeface="Poppins Bold"/>
                <a:sym typeface="Poppins Bold"/>
              </a:rPr>
              <a:t>Agri</a:t>
            </a:r>
            <a:r>
              <a:rPr lang="en-US" sz="1700" dirty="0" smtClean="0">
                <a:solidFill>
                  <a:srgbClr val="000000"/>
                </a:solidFill>
                <a:latin typeface="Poppins Bold"/>
                <a:ea typeface="Poppins Bold"/>
                <a:cs typeface="Poppins Bold"/>
                <a:sym typeface="Poppins Bold"/>
              </a:rPr>
              <a:t> </a:t>
            </a:r>
            <a:r>
              <a:rPr lang="en-US" sz="1700" dirty="0">
                <a:solidFill>
                  <a:srgbClr val="000000"/>
                </a:solidFill>
                <a:latin typeface="Poppins Bold"/>
                <a:ea typeface="Poppins Bold"/>
                <a:cs typeface="Poppins Bold"/>
                <a:sym typeface="Poppins Bold"/>
              </a:rPr>
              <a:t>Expert Gateway</a:t>
            </a:r>
          </a:p>
          <a:p>
            <a:pPr marL="582718" lvl="2" indent="-194239" algn="just">
              <a:lnSpc>
                <a:spcPts val="2856"/>
              </a:lnSpc>
              <a:buFont typeface="Arial"/>
              <a:buChar char="⚬"/>
            </a:pPr>
            <a:r>
              <a:rPr lang="en-US" sz="1700" dirty="0">
                <a:solidFill>
                  <a:srgbClr val="000000"/>
                </a:solidFill>
                <a:latin typeface="Poppins"/>
                <a:ea typeface="Poppins"/>
                <a:cs typeface="Poppins"/>
                <a:sym typeface="Poppins"/>
              </a:rPr>
              <a:t>Live farmer meetings, expert advice, and video resources</a:t>
            </a:r>
            <a:r>
              <a:rPr lang="en-US" sz="1700" dirty="0" smtClean="0">
                <a:solidFill>
                  <a:srgbClr val="000000"/>
                </a:solidFill>
                <a:latin typeface="Poppins"/>
                <a:ea typeface="Poppins"/>
                <a:cs typeface="Poppins"/>
                <a:sym typeface="Poppins"/>
              </a:rPr>
              <a:t>.</a:t>
            </a:r>
          </a:p>
          <a:p>
            <a:pPr marL="367032" lvl="1" indent="-183516" algn="just">
              <a:lnSpc>
                <a:spcPts val="2856"/>
              </a:lnSpc>
              <a:buFont typeface="Arial"/>
              <a:buChar char="•"/>
            </a:pPr>
            <a:r>
              <a:rPr lang="en-US" sz="1700" dirty="0">
                <a:solidFill>
                  <a:srgbClr val="000000"/>
                </a:solidFill>
                <a:latin typeface="Poppins Bold"/>
                <a:ea typeface="Poppins Bold"/>
                <a:cs typeface="Poppins Bold"/>
                <a:sym typeface="Poppins Bold"/>
              </a:rPr>
              <a:t>e-Classroom &amp; e-Library</a:t>
            </a:r>
          </a:p>
          <a:p>
            <a:pPr marL="582718" lvl="2" indent="-194239" algn="just">
              <a:lnSpc>
                <a:spcPts val="2856"/>
              </a:lnSpc>
              <a:buFont typeface="Arial"/>
              <a:buChar char="⚬"/>
            </a:pPr>
            <a:r>
              <a:rPr lang="en-US" sz="1700" dirty="0">
                <a:solidFill>
                  <a:srgbClr val="000000"/>
                </a:solidFill>
                <a:latin typeface="Poppins"/>
                <a:ea typeface="Poppins"/>
                <a:cs typeface="Poppins"/>
                <a:sym typeface="Poppins"/>
              </a:rPr>
              <a:t>Educational resources and video libraries for </a:t>
            </a:r>
            <a:r>
              <a:rPr lang="en-US" sz="1700" dirty="0" err="1">
                <a:solidFill>
                  <a:srgbClr val="000000"/>
                </a:solidFill>
                <a:latin typeface="Poppins"/>
                <a:ea typeface="Poppins"/>
                <a:cs typeface="Poppins"/>
                <a:sym typeface="Poppins"/>
              </a:rPr>
              <a:t>agri</a:t>
            </a:r>
            <a:r>
              <a:rPr lang="en-US" sz="1700" dirty="0">
                <a:solidFill>
                  <a:srgbClr val="000000"/>
                </a:solidFill>
                <a:latin typeface="Poppins"/>
                <a:ea typeface="Poppins"/>
                <a:cs typeface="Poppins"/>
                <a:sym typeface="Poppins"/>
              </a:rPr>
              <a:t>-students and professionals</a:t>
            </a:r>
            <a:r>
              <a:rPr lang="en-US" sz="1700" dirty="0" smtClean="0">
                <a:solidFill>
                  <a:srgbClr val="000000"/>
                </a:solidFill>
                <a:latin typeface="Poppins"/>
                <a:ea typeface="Poppins"/>
                <a:cs typeface="Poppins"/>
                <a:sym typeface="Poppins"/>
              </a:rPr>
              <a:t>.</a:t>
            </a:r>
            <a:endParaRPr lang="en-US" sz="1700" dirty="0">
              <a:solidFill>
                <a:srgbClr val="000000"/>
              </a:solidFill>
              <a:latin typeface="Poppins"/>
              <a:ea typeface="Poppins"/>
              <a:cs typeface="Poppins"/>
              <a:sym typeface="Poppins"/>
            </a:endParaRPr>
          </a:p>
        </p:txBody>
      </p:sp>
      <p:sp>
        <p:nvSpPr>
          <p:cNvPr id="8" name="TextBox 8"/>
          <p:cNvSpPr txBox="1"/>
          <p:nvPr/>
        </p:nvSpPr>
        <p:spPr>
          <a:xfrm>
            <a:off x="7755916" y="5718944"/>
            <a:ext cx="9289800" cy="4227427"/>
          </a:xfrm>
          <a:prstGeom prst="rect">
            <a:avLst/>
          </a:prstGeom>
        </p:spPr>
        <p:txBody>
          <a:bodyPr lIns="0" tIns="0" rIns="0" bIns="0" rtlCol="0" anchor="t">
            <a:spAutoFit/>
          </a:bodyPr>
          <a:lstStyle/>
          <a:p>
            <a:pPr algn="l">
              <a:lnSpc>
                <a:spcPts val="3360"/>
              </a:lnSpc>
            </a:pPr>
            <a:r>
              <a:rPr lang="en-US" sz="2000" dirty="0">
                <a:solidFill>
                  <a:srgbClr val="048E50"/>
                </a:solidFill>
                <a:latin typeface="Poppins Bold"/>
                <a:ea typeface="Poppins Bold"/>
                <a:cs typeface="Poppins Bold"/>
                <a:sym typeface="Poppins Bold"/>
              </a:rPr>
              <a:t>User Engagement &amp; Support</a:t>
            </a:r>
          </a:p>
          <a:p>
            <a:pPr marL="388622" lvl="1" indent="-194311" algn="just">
              <a:lnSpc>
                <a:spcPts val="3024"/>
              </a:lnSpc>
              <a:buFont typeface="Arial"/>
              <a:buChar char="•"/>
            </a:pPr>
            <a:r>
              <a:rPr lang="en-US" sz="1800" dirty="0">
                <a:solidFill>
                  <a:srgbClr val="000000"/>
                </a:solidFill>
                <a:latin typeface="Poppins Bold"/>
                <a:ea typeface="Poppins Bold"/>
                <a:cs typeface="Poppins Bold"/>
                <a:sym typeface="Poppins Bold"/>
              </a:rPr>
              <a:t>24/7 Customer Support</a:t>
            </a:r>
          </a:p>
          <a:p>
            <a:pPr marL="616994" lvl="2" indent="-205665" algn="just">
              <a:lnSpc>
                <a:spcPts val="3024"/>
              </a:lnSpc>
              <a:buFont typeface="Arial"/>
              <a:buChar char="⚬"/>
            </a:pPr>
            <a:r>
              <a:rPr lang="en-US" sz="1800" dirty="0">
                <a:solidFill>
                  <a:srgbClr val="000000"/>
                </a:solidFill>
                <a:latin typeface="Poppins"/>
                <a:ea typeface="Poppins"/>
                <a:cs typeface="Poppins"/>
                <a:sym typeface="Poppins"/>
              </a:rPr>
              <a:t>Round-the-clock support via helpline and online chat.</a:t>
            </a:r>
          </a:p>
          <a:p>
            <a:pPr marL="388622" lvl="1" indent="-194311" algn="just">
              <a:lnSpc>
                <a:spcPts val="3024"/>
              </a:lnSpc>
              <a:buFont typeface="Arial"/>
              <a:buChar char="•"/>
            </a:pPr>
            <a:r>
              <a:rPr lang="en-US" sz="1800" dirty="0">
                <a:solidFill>
                  <a:srgbClr val="000000"/>
                </a:solidFill>
                <a:latin typeface="Poppins Bold"/>
                <a:ea typeface="Poppins Bold"/>
                <a:cs typeface="Poppins Bold"/>
                <a:sym typeface="Poppins Bold"/>
              </a:rPr>
              <a:t>Interactive Forums and Communities</a:t>
            </a:r>
          </a:p>
          <a:p>
            <a:pPr marL="616994" lvl="2" indent="-205665" algn="just">
              <a:lnSpc>
                <a:spcPts val="3024"/>
              </a:lnSpc>
              <a:buFont typeface="Arial"/>
              <a:buChar char="⚬"/>
            </a:pPr>
            <a:r>
              <a:rPr lang="en-US" sz="1800" dirty="0">
                <a:solidFill>
                  <a:srgbClr val="000000"/>
                </a:solidFill>
                <a:latin typeface="Poppins"/>
                <a:ea typeface="Poppins"/>
                <a:cs typeface="Poppins"/>
                <a:sym typeface="Poppins"/>
              </a:rPr>
              <a:t>Online communities and discussion forums for collaboration.</a:t>
            </a:r>
          </a:p>
          <a:p>
            <a:pPr marL="388622" lvl="1" indent="-194311" algn="just">
              <a:lnSpc>
                <a:spcPts val="3024"/>
              </a:lnSpc>
              <a:buFont typeface="Arial"/>
              <a:buChar char="•"/>
            </a:pPr>
            <a:r>
              <a:rPr lang="en-US" sz="1800" dirty="0">
                <a:solidFill>
                  <a:srgbClr val="000000"/>
                </a:solidFill>
                <a:latin typeface="Poppins Bold"/>
                <a:ea typeface="Poppins Bold"/>
                <a:cs typeface="Poppins Bold"/>
                <a:sym typeface="Poppins Bold"/>
              </a:rPr>
              <a:t>Personalized Alerts and Notifications</a:t>
            </a:r>
          </a:p>
          <a:p>
            <a:pPr marL="616994" lvl="2" indent="-205665" algn="just">
              <a:lnSpc>
                <a:spcPts val="3024"/>
              </a:lnSpc>
              <a:buFont typeface="Arial"/>
              <a:buChar char="⚬"/>
            </a:pPr>
            <a:r>
              <a:rPr lang="en-US" sz="1800" dirty="0">
                <a:solidFill>
                  <a:srgbClr val="000000"/>
                </a:solidFill>
                <a:latin typeface="Poppins"/>
                <a:ea typeface="Poppins"/>
                <a:cs typeface="Poppins"/>
                <a:sym typeface="Poppins"/>
              </a:rPr>
              <a:t>Timely alerts on weather, crop practices, and market prices.</a:t>
            </a:r>
          </a:p>
          <a:p>
            <a:pPr marL="388622" lvl="1" indent="-194311" algn="just">
              <a:lnSpc>
                <a:spcPts val="3024"/>
              </a:lnSpc>
              <a:buFont typeface="Arial"/>
              <a:buChar char="•"/>
            </a:pPr>
            <a:r>
              <a:rPr lang="en-US" sz="1800" dirty="0">
                <a:solidFill>
                  <a:srgbClr val="000000"/>
                </a:solidFill>
                <a:latin typeface="Poppins Bold"/>
                <a:ea typeface="Poppins Bold"/>
                <a:cs typeface="Poppins Bold"/>
                <a:sym typeface="Poppins Bold"/>
              </a:rPr>
              <a:t>Live Expert Sessions</a:t>
            </a:r>
          </a:p>
          <a:p>
            <a:pPr marL="616994" lvl="2" indent="-205665" algn="just">
              <a:lnSpc>
                <a:spcPts val="3024"/>
              </a:lnSpc>
              <a:buFont typeface="Arial"/>
              <a:buChar char="⚬"/>
            </a:pPr>
            <a:r>
              <a:rPr lang="en-US" sz="1800" dirty="0">
                <a:solidFill>
                  <a:srgbClr val="000000"/>
                </a:solidFill>
                <a:latin typeface="Poppins"/>
                <a:ea typeface="Poppins"/>
                <a:cs typeface="Poppins"/>
                <a:sym typeface="Poppins"/>
              </a:rPr>
              <a:t>Regular live sessions with agricultural experts.</a:t>
            </a:r>
          </a:p>
          <a:p>
            <a:pPr marL="388622" lvl="1" indent="-194311" algn="just">
              <a:lnSpc>
                <a:spcPts val="3024"/>
              </a:lnSpc>
              <a:buFont typeface="Arial"/>
              <a:buChar char="•"/>
            </a:pPr>
            <a:r>
              <a:rPr lang="en-US" sz="1800" dirty="0">
                <a:solidFill>
                  <a:srgbClr val="000000"/>
                </a:solidFill>
                <a:latin typeface="Poppins Bold"/>
                <a:ea typeface="Poppins Bold"/>
                <a:cs typeface="Poppins Bold"/>
                <a:sym typeface="Poppins Bold"/>
              </a:rPr>
              <a:t>Feedback and Improvement Mechanism</a:t>
            </a:r>
          </a:p>
          <a:p>
            <a:pPr marL="616994" lvl="2" indent="-205665" algn="just">
              <a:lnSpc>
                <a:spcPts val="3024"/>
              </a:lnSpc>
              <a:buFont typeface="Arial"/>
              <a:buChar char="⚬"/>
            </a:pPr>
            <a:r>
              <a:rPr lang="en-US" sz="1800" dirty="0">
                <a:solidFill>
                  <a:srgbClr val="000000"/>
                </a:solidFill>
                <a:latin typeface="Poppins"/>
                <a:ea typeface="Poppins"/>
                <a:cs typeface="Poppins"/>
                <a:sym typeface="Poppins"/>
              </a:rPr>
              <a:t>Continuous user feedback to enhance platform features.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78560" y="2356578"/>
            <a:ext cx="1544276" cy="2991048"/>
          </a:xfrm>
          <a:custGeom>
            <a:avLst/>
            <a:gdLst/>
            <a:ahLst/>
            <a:cxnLst/>
            <a:rect l="l" t="t" r="r" b="b"/>
            <a:pathLst>
              <a:path w="1544276" h="2991048">
                <a:moveTo>
                  <a:pt x="0" y="0"/>
                </a:moveTo>
                <a:lnTo>
                  <a:pt x="1544276" y="0"/>
                </a:lnTo>
                <a:lnTo>
                  <a:pt x="1544276" y="2991048"/>
                </a:lnTo>
                <a:lnTo>
                  <a:pt x="0" y="2991048"/>
                </a:lnTo>
                <a:lnTo>
                  <a:pt x="0" y="0"/>
                </a:lnTo>
                <a:close/>
              </a:path>
            </a:pathLst>
          </a:custGeom>
          <a:blipFill>
            <a:blip r:embed="rId2"/>
            <a:stretch>
              <a:fillRect t="-676" b="-676"/>
            </a:stretch>
          </a:blipFill>
        </p:spPr>
      </p:sp>
      <p:sp>
        <p:nvSpPr>
          <p:cNvPr id="3" name="Freeform 3"/>
          <p:cNvSpPr/>
          <p:nvPr/>
        </p:nvSpPr>
        <p:spPr>
          <a:xfrm>
            <a:off x="12326185" y="2176829"/>
            <a:ext cx="1415983" cy="2747264"/>
          </a:xfrm>
          <a:custGeom>
            <a:avLst/>
            <a:gdLst/>
            <a:ahLst/>
            <a:cxnLst/>
            <a:rect l="l" t="t" r="r" b="b"/>
            <a:pathLst>
              <a:path w="1415983" h="2747264">
                <a:moveTo>
                  <a:pt x="0" y="0"/>
                </a:moveTo>
                <a:lnTo>
                  <a:pt x="1415982" y="0"/>
                </a:lnTo>
                <a:lnTo>
                  <a:pt x="1415982" y="2747264"/>
                </a:lnTo>
                <a:lnTo>
                  <a:pt x="0" y="2747264"/>
                </a:lnTo>
                <a:lnTo>
                  <a:pt x="0" y="0"/>
                </a:lnTo>
                <a:close/>
              </a:path>
            </a:pathLst>
          </a:custGeom>
          <a:blipFill>
            <a:blip r:embed="rId3"/>
            <a:stretch>
              <a:fillRect t="-676" b="-676"/>
            </a:stretch>
          </a:blipFill>
        </p:spPr>
      </p:sp>
      <p:sp>
        <p:nvSpPr>
          <p:cNvPr id="4" name="Freeform 4"/>
          <p:cNvSpPr/>
          <p:nvPr/>
        </p:nvSpPr>
        <p:spPr>
          <a:xfrm>
            <a:off x="958166" y="2502656"/>
            <a:ext cx="3188337" cy="2095609"/>
          </a:xfrm>
          <a:custGeom>
            <a:avLst/>
            <a:gdLst/>
            <a:ahLst/>
            <a:cxnLst/>
            <a:rect l="l" t="t" r="r" b="b"/>
            <a:pathLst>
              <a:path w="3188337" h="2095609">
                <a:moveTo>
                  <a:pt x="0" y="0"/>
                </a:moveTo>
                <a:lnTo>
                  <a:pt x="3188337" y="0"/>
                </a:lnTo>
                <a:lnTo>
                  <a:pt x="3188337" y="2095610"/>
                </a:lnTo>
                <a:lnTo>
                  <a:pt x="0" y="2095610"/>
                </a:lnTo>
                <a:lnTo>
                  <a:pt x="0" y="0"/>
                </a:lnTo>
                <a:close/>
              </a:path>
            </a:pathLst>
          </a:custGeom>
          <a:blipFill>
            <a:blip r:embed="rId4"/>
            <a:stretch>
              <a:fillRect t="-676" b="-676"/>
            </a:stretch>
          </a:blipFill>
        </p:spPr>
      </p:sp>
      <p:sp>
        <p:nvSpPr>
          <p:cNvPr id="5" name="Freeform 5"/>
          <p:cNvSpPr/>
          <p:nvPr/>
        </p:nvSpPr>
        <p:spPr>
          <a:xfrm>
            <a:off x="14269359" y="4804545"/>
            <a:ext cx="3188337" cy="2100297"/>
          </a:xfrm>
          <a:custGeom>
            <a:avLst/>
            <a:gdLst/>
            <a:ahLst/>
            <a:cxnLst/>
            <a:rect l="l" t="t" r="r" b="b"/>
            <a:pathLst>
              <a:path w="3188337" h="2100297">
                <a:moveTo>
                  <a:pt x="0" y="0"/>
                </a:moveTo>
                <a:lnTo>
                  <a:pt x="3188337" y="0"/>
                </a:lnTo>
                <a:lnTo>
                  <a:pt x="3188337" y="2100297"/>
                </a:lnTo>
                <a:lnTo>
                  <a:pt x="0" y="2100297"/>
                </a:lnTo>
                <a:lnTo>
                  <a:pt x="0" y="0"/>
                </a:lnTo>
                <a:close/>
              </a:path>
            </a:pathLst>
          </a:custGeom>
          <a:blipFill>
            <a:blip r:embed="rId5"/>
            <a:stretch>
              <a:fillRect t="-676" b="-676"/>
            </a:stretch>
          </a:blipFill>
        </p:spPr>
      </p:sp>
      <p:sp>
        <p:nvSpPr>
          <p:cNvPr id="6" name="Freeform 6"/>
          <p:cNvSpPr/>
          <p:nvPr/>
        </p:nvSpPr>
        <p:spPr>
          <a:xfrm>
            <a:off x="14269359" y="2356578"/>
            <a:ext cx="3188337" cy="2100297"/>
          </a:xfrm>
          <a:custGeom>
            <a:avLst/>
            <a:gdLst/>
            <a:ahLst/>
            <a:cxnLst/>
            <a:rect l="l" t="t" r="r" b="b"/>
            <a:pathLst>
              <a:path w="3188337" h="2100297">
                <a:moveTo>
                  <a:pt x="0" y="0"/>
                </a:moveTo>
                <a:lnTo>
                  <a:pt x="3188337" y="0"/>
                </a:lnTo>
                <a:lnTo>
                  <a:pt x="3188337" y="2100297"/>
                </a:lnTo>
                <a:lnTo>
                  <a:pt x="0" y="2100297"/>
                </a:lnTo>
                <a:lnTo>
                  <a:pt x="0" y="0"/>
                </a:lnTo>
                <a:close/>
              </a:path>
            </a:pathLst>
          </a:custGeom>
          <a:blipFill>
            <a:blip r:embed="rId6"/>
            <a:stretch>
              <a:fillRect t="-676" b="-676"/>
            </a:stretch>
          </a:blipFill>
        </p:spPr>
      </p:sp>
      <p:sp>
        <p:nvSpPr>
          <p:cNvPr id="7" name="Freeform 7"/>
          <p:cNvSpPr/>
          <p:nvPr/>
        </p:nvSpPr>
        <p:spPr>
          <a:xfrm>
            <a:off x="1076957" y="4804545"/>
            <a:ext cx="3188337" cy="2095609"/>
          </a:xfrm>
          <a:custGeom>
            <a:avLst/>
            <a:gdLst/>
            <a:ahLst/>
            <a:cxnLst/>
            <a:rect l="l" t="t" r="r" b="b"/>
            <a:pathLst>
              <a:path w="3188337" h="2095609">
                <a:moveTo>
                  <a:pt x="0" y="0"/>
                </a:moveTo>
                <a:lnTo>
                  <a:pt x="3188337" y="0"/>
                </a:lnTo>
                <a:lnTo>
                  <a:pt x="3188337" y="2095609"/>
                </a:lnTo>
                <a:lnTo>
                  <a:pt x="0" y="2095609"/>
                </a:lnTo>
                <a:lnTo>
                  <a:pt x="0" y="0"/>
                </a:lnTo>
                <a:close/>
              </a:path>
            </a:pathLst>
          </a:custGeom>
          <a:blipFill>
            <a:blip r:embed="rId7"/>
            <a:stretch>
              <a:fillRect t="-676" b="-676"/>
            </a:stretch>
          </a:blipFill>
        </p:spPr>
      </p:sp>
      <p:sp>
        <p:nvSpPr>
          <p:cNvPr id="8" name="Freeform 8"/>
          <p:cNvSpPr/>
          <p:nvPr/>
        </p:nvSpPr>
        <p:spPr>
          <a:xfrm>
            <a:off x="10405514" y="7148626"/>
            <a:ext cx="6614254" cy="2095609"/>
          </a:xfrm>
          <a:custGeom>
            <a:avLst/>
            <a:gdLst/>
            <a:ahLst/>
            <a:cxnLst/>
            <a:rect l="l" t="t" r="r" b="b"/>
            <a:pathLst>
              <a:path w="6614254" h="2095609">
                <a:moveTo>
                  <a:pt x="0" y="0"/>
                </a:moveTo>
                <a:lnTo>
                  <a:pt x="6614254" y="0"/>
                </a:lnTo>
                <a:lnTo>
                  <a:pt x="6614254" y="2095610"/>
                </a:lnTo>
                <a:lnTo>
                  <a:pt x="0" y="2095610"/>
                </a:lnTo>
                <a:lnTo>
                  <a:pt x="0" y="0"/>
                </a:lnTo>
                <a:close/>
              </a:path>
            </a:pathLst>
          </a:custGeom>
          <a:blipFill>
            <a:blip r:embed="rId8"/>
            <a:stretch>
              <a:fillRect t="-676" b="-676"/>
            </a:stretch>
          </a:blipFill>
        </p:spPr>
      </p:sp>
      <p:sp>
        <p:nvSpPr>
          <p:cNvPr id="9" name="Freeform 9"/>
          <p:cNvSpPr/>
          <p:nvPr/>
        </p:nvSpPr>
        <p:spPr>
          <a:xfrm>
            <a:off x="6236102" y="7143938"/>
            <a:ext cx="3188337" cy="2100297"/>
          </a:xfrm>
          <a:custGeom>
            <a:avLst/>
            <a:gdLst/>
            <a:ahLst/>
            <a:cxnLst/>
            <a:rect l="l" t="t" r="r" b="b"/>
            <a:pathLst>
              <a:path w="3188337" h="2100297">
                <a:moveTo>
                  <a:pt x="0" y="0"/>
                </a:moveTo>
                <a:lnTo>
                  <a:pt x="3188337" y="0"/>
                </a:lnTo>
                <a:lnTo>
                  <a:pt x="3188337" y="2100298"/>
                </a:lnTo>
                <a:lnTo>
                  <a:pt x="0" y="2100298"/>
                </a:lnTo>
                <a:lnTo>
                  <a:pt x="0" y="0"/>
                </a:lnTo>
                <a:close/>
              </a:path>
            </a:pathLst>
          </a:custGeom>
          <a:blipFill>
            <a:blip r:embed="rId9"/>
            <a:stretch>
              <a:fillRect t="-676" b="-676"/>
            </a:stretch>
          </a:blipFill>
        </p:spPr>
      </p:sp>
      <p:sp>
        <p:nvSpPr>
          <p:cNvPr id="10" name="Freeform 10"/>
          <p:cNvSpPr/>
          <p:nvPr/>
        </p:nvSpPr>
        <p:spPr>
          <a:xfrm>
            <a:off x="2326551" y="7109704"/>
            <a:ext cx="3207343" cy="2109674"/>
          </a:xfrm>
          <a:custGeom>
            <a:avLst/>
            <a:gdLst/>
            <a:ahLst/>
            <a:cxnLst/>
            <a:rect l="l" t="t" r="r" b="b"/>
            <a:pathLst>
              <a:path w="3207343" h="2109674">
                <a:moveTo>
                  <a:pt x="0" y="0"/>
                </a:moveTo>
                <a:lnTo>
                  <a:pt x="3207343" y="0"/>
                </a:lnTo>
                <a:lnTo>
                  <a:pt x="3207343" y="2109673"/>
                </a:lnTo>
                <a:lnTo>
                  <a:pt x="0" y="2109673"/>
                </a:lnTo>
                <a:lnTo>
                  <a:pt x="0" y="0"/>
                </a:lnTo>
                <a:close/>
              </a:path>
            </a:pathLst>
          </a:custGeom>
          <a:blipFill>
            <a:blip r:embed="rId10"/>
            <a:stretch>
              <a:fillRect t="-676" b="-676"/>
            </a:stretch>
          </a:blipFill>
        </p:spPr>
      </p:sp>
      <p:sp>
        <p:nvSpPr>
          <p:cNvPr id="11" name="Freeform 11"/>
          <p:cNvSpPr/>
          <p:nvPr/>
        </p:nvSpPr>
        <p:spPr>
          <a:xfrm>
            <a:off x="6236102" y="3172562"/>
            <a:ext cx="5923291" cy="3503062"/>
          </a:xfrm>
          <a:custGeom>
            <a:avLst/>
            <a:gdLst/>
            <a:ahLst/>
            <a:cxnLst/>
            <a:rect l="l" t="t" r="r" b="b"/>
            <a:pathLst>
              <a:path w="5923291" h="3503062">
                <a:moveTo>
                  <a:pt x="0" y="0"/>
                </a:moveTo>
                <a:lnTo>
                  <a:pt x="5923291" y="0"/>
                </a:lnTo>
                <a:lnTo>
                  <a:pt x="5923291" y="3503062"/>
                </a:lnTo>
                <a:lnTo>
                  <a:pt x="0" y="3503062"/>
                </a:lnTo>
                <a:lnTo>
                  <a:pt x="0" y="0"/>
                </a:lnTo>
                <a:close/>
              </a:path>
            </a:pathLst>
          </a:custGeom>
          <a:blipFill>
            <a:blip r:embed="rId11"/>
            <a:stretch>
              <a:fillRect t="-676" b="-676"/>
            </a:stretch>
          </a:blipFill>
        </p:spPr>
      </p:sp>
      <p:sp>
        <p:nvSpPr>
          <p:cNvPr id="12" name="TextBox 12"/>
          <p:cNvSpPr txBox="1"/>
          <p:nvPr/>
        </p:nvSpPr>
        <p:spPr>
          <a:xfrm>
            <a:off x="1028700" y="1057578"/>
            <a:ext cx="6511200" cy="832275"/>
          </a:xfrm>
          <a:prstGeom prst="rect">
            <a:avLst/>
          </a:prstGeom>
        </p:spPr>
        <p:txBody>
          <a:bodyPr lIns="0" tIns="0" rIns="0" bIns="0" rtlCol="0" anchor="t">
            <a:spAutoFit/>
          </a:bodyPr>
          <a:lstStyle/>
          <a:p>
            <a:pPr algn="l">
              <a:lnSpc>
                <a:spcPts val="6720"/>
              </a:lnSpc>
            </a:pPr>
            <a:r>
              <a:rPr lang="en-US" sz="4000">
                <a:solidFill>
                  <a:srgbClr val="048E50"/>
                </a:solidFill>
                <a:latin typeface="Poppins Bold"/>
                <a:ea typeface="Poppins Bold"/>
                <a:cs typeface="Poppins Bold"/>
                <a:sym typeface="Poppins Bold"/>
              </a:rPr>
              <a:t>OUR PLATFORM</a:t>
            </a:r>
          </a:p>
        </p:txBody>
      </p:sp>
      <p:sp>
        <p:nvSpPr>
          <p:cNvPr id="13" name="TextBox 13"/>
          <p:cNvSpPr txBox="1"/>
          <p:nvPr/>
        </p:nvSpPr>
        <p:spPr>
          <a:xfrm>
            <a:off x="6381060" y="971550"/>
            <a:ext cx="10638708" cy="795089"/>
          </a:xfrm>
          <a:prstGeom prst="rect">
            <a:avLst/>
          </a:prstGeom>
        </p:spPr>
        <p:txBody>
          <a:bodyPr wrap="square" lIns="0" tIns="0" rIns="0" bIns="0" rtlCol="0" anchor="t">
            <a:spAutoFit/>
          </a:bodyPr>
          <a:lstStyle/>
          <a:p>
            <a:pPr algn="just">
              <a:lnSpc>
                <a:spcPts val="3079"/>
              </a:lnSpc>
              <a:spcBef>
                <a:spcPct val="0"/>
              </a:spcBef>
            </a:pPr>
            <a:r>
              <a:rPr lang="en-US" sz="2199" spc="-8" dirty="0" err="1">
                <a:solidFill>
                  <a:srgbClr val="000000"/>
                </a:solidFill>
                <a:latin typeface="Poppins Bold"/>
                <a:ea typeface="Poppins Bold"/>
                <a:cs typeface="Poppins Bold"/>
                <a:sym typeface="Poppins Bold"/>
              </a:rPr>
              <a:t>e</a:t>
            </a:r>
            <a:r>
              <a:rPr lang="en-US" sz="2199" spc="-8" dirty="0" err="1" smtClean="0">
                <a:solidFill>
                  <a:srgbClr val="000000"/>
                </a:solidFill>
                <a:latin typeface="Poppins Bold"/>
                <a:ea typeface="Poppins Bold"/>
                <a:cs typeface="Poppins Bold"/>
                <a:sym typeface="Poppins Bold"/>
              </a:rPr>
              <a:t>KrishiKendra</a:t>
            </a:r>
            <a:r>
              <a:rPr lang="en-US" sz="2199" spc="-8" dirty="0" smtClean="0">
                <a:solidFill>
                  <a:srgbClr val="000000"/>
                </a:solidFill>
                <a:latin typeface="Poppins Bold"/>
                <a:ea typeface="Poppins Bold"/>
                <a:cs typeface="Poppins Bold"/>
                <a:sym typeface="Poppins Bold"/>
              </a:rPr>
              <a:t> is </a:t>
            </a:r>
            <a:r>
              <a:rPr lang="en-US" sz="2199" spc="-8" dirty="0">
                <a:solidFill>
                  <a:srgbClr val="000000"/>
                </a:solidFill>
                <a:latin typeface="Poppins Bold"/>
                <a:ea typeface="Poppins Bold"/>
                <a:cs typeface="Poppins Bold"/>
                <a:sym typeface="Poppins Bold"/>
              </a:rPr>
              <a:t>a Agriculture Portal which is a unified network of farmers, </a:t>
            </a:r>
            <a:r>
              <a:rPr lang="en-US" sz="2199" spc="-8" dirty="0" err="1">
                <a:solidFill>
                  <a:srgbClr val="000000"/>
                </a:solidFill>
                <a:latin typeface="Poppins Bold"/>
                <a:ea typeface="Poppins Bold"/>
                <a:cs typeface="Poppins Bold"/>
                <a:sym typeface="Poppins Bold"/>
              </a:rPr>
              <a:t>Agri</a:t>
            </a:r>
            <a:r>
              <a:rPr lang="en-US" sz="2199" spc="-8" dirty="0">
                <a:solidFill>
                  <a:srgbClr val="000000"/>
                </a:solidFill>
                <a:latin typeface="Poppins Bold"/>
                <a:ea typeface="Poppins Bold"/>
                <a:cs typeface="Poppins Bold"/>
                <a:sym typeface="Poppins Bold"/>
              </a:rPr>
              <a:t>-input, </a:t>
            </a:r>
            <a:r>
              <a:rPr lang="en-US" sz="2199" spc="-8" dirty="0" err="1">
                <a:solidFill>
                  <a:srgbClr val="000000"/>
                </a:solidFill>
                <a:latin typeface="Poppins Bold"/>
                <a:ea typeface="Poppins Bold"/>
                <a:cs typeface="Poppins Bold"/>
                <a:sym typeface="Poppins Bold"/>
              </a:rPr>
              <a:t>Agri</a:t>
            </a:r>
            <a:r>
              <a:rPr lang="en-US" sz="2199" spc="-8" dirty="0">
                <a:solidFill>
                  <a:srgbClr val="000000"/>
                </a:solidFill>
                <a:latin typeface="Poppins Bold"/>
                <a:ea typeface="Poppins Bold"/>
                <a:cs typeface="Poppins Bold"/>
                <a:sym typeface="Poppins Bold"/>
              </a:rPr>
              <a:t> Experts, </a:t>
            </a:r>
            <a:r>
              <a:rPr lang="en-US" sz="2199" spc="-8" dirty="0" err="1">
                <a:solidFill>
                  <a:srgbClr val="000000"/>
                </a:solidFill>
                <a:latin typeface="Poppins Bold"/>
                <a:ea typeface="Poppins Bold"/>
                <a:cs typeface="Poppins Bold"/>
                <a:sym typeface="Poppins Bold"/>
              </a:rPr>
              <a:t>Agri</a:t>
            </a:r>
            <a:r>
              <a:rPr lang="en-US" sz="2199" spc="-8" dirty="0">
                <a:solidFill>
                  <a:srgbClr val="000000"/>
                </a:solidFill>
                <a:latin typeface="Poppins Bold"/>
                <a:ea typeface="Poppins Bold"/>
                <a:cs typeface="Poppins Bold"/>
                <a:sym typeface="Poppins Bold"/>
              </a:rPr>
              <a:t> Students and </a:t>
            </a:r>
            <a:r>
              <a:rPr lang="en-US" sz="2199" spc="-8" dirty="0" err="1">
                <a:solidFill>
                  <a:srgbClr val="000000"/>
                </a:solidFill>
                <a:latin typeface="Poppins Bold"/>
                <a:ea typeface="Poppins Bold"/>
                <a:cs typeface="Poppins Bold"/>
                <a:sym typeface="Poppins Bold"/>
              </a:rPr>
              <a:t>Agri</a:t>
            </a:r>
            <a:r>
              <a:rPr lang="en-US" sz="2199" spc="-8" dirty="0">
                <a:solidFill>
                  <a:srgbClr val="000000"/>
                </a:solidFill>
                <a:latin typeface="Poppins Bold"/>
                <a:ea typeface="Poppins Bold"/>
                <a:cs typeface="Poppins Bold"/>
                <a:sym typeface="Poppins Bold"/>
              </a:rPr>
              <a:t> Bazaar under single roof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40670"/>
            <a:ext cx="7277100" cy="717401"/>
          </a:xfrm>
          <a:prstGeom prst="rect">
            <a:avLst/>
          </a:prstGeom>
        </p:spPr>
        <p:txBody>
          <a:bodyPr wrap="square" lIns="0" tIns="0" rIns="0" bIns="0" rtlCol="0" anchor="t">
            <a:spAutoFit/>
          </a:bodyPr>
          <a:lstStyle/>
          <a:p>
            <a:pPr algn="l">
              <a:lnSpc>
                <a:spcPts val="5599"/>
              </a:lnSpc>
            </a:pPr>
            <a:r>
              <a:rPr lang="en-US" sz="3999" dirty="0">
                <a:solidFill>
                  <a:srgbClr val="000000"/>
                </a:solidFill>
                <a:latin typeface="Poppins Bold Italics"/>
                <a:ea typeface="Poppins Bold Italics"/>
                <a:cs typeface="Poppins Bold Italics"/>
                <a:sym typeface="Poppins Bold Italics"/>
              </a:rPr>
              <a:t>WHAT SETS US APART</a:t>
            </a:r>
          </a:p>
        </p:txBody>
      </p:sp>
      <p:sp>
        <p:nvSpPr>
          <p:cNvPr id="3" name="Freeform 3"/>
          <p:cNvSpPr/>
          <p:nvPr/>
        </p:nvSpPr>
        <p:spPr>
          <a:xfrm>
            <a:off x="1028700" y="2256268"/>
            <a:ext cx="16230600" cy="6814703"/>
          </a:xfrm>
          <a:custGeom>
            <a:avLst/>
            <a:gdLst/>
            <a:ahLst/>
            <a:cxnLst/>
            <a:rect l="l" t="t" r="r" b="b"/>
            <a:pathLst>
              <a:path w="16230600" h="6814703">
                <a:moveTo>
                  <a:pt x="0" y="0"/>
                </a:moveTo>
                <a:lnTo>
                  <a:pt x="16230600" y="0"/>
                </a:lnTo>
                <a:lnTo>
                  <a:pt x="16230600" y="6814703"/>
                </a:lnTo>
                <a:lnTo>
                  <a:pt x="0" y="6814703"/>
                </a:lnTo>
                <a:lnTo>
                  <a:pt x="0" y="0"/>
                </a:lnTo>
                <a:close/>
              </a:path>
            </a:pathLst>
          </a:custGeom>
          <a:blipFill>
            <a:blip r:embed="rId2"/>
            <a:stretch>
              <a:fillRect/>
            </a:stretch>
          </a:blipFill>
        </p:spPr>
      </p:sp>
      <p:grpSp>
        <p:nvGrpSpPr>
          <p:cNvPr id="4" name="Group 4"/>
          <p:cNvGrpSpPr/>
          <p:nvPr/>
        </p:nvGrpSpPr>
        <p:grpSpPr>
          <a:xfrm>
            <a:off x="1028700" y="2814188"/>
            <a:ext cx="4629940" cy="2697122"/>
            <a:chOff x="0" y="0"/>
            <a:chExt cx="1336546" cy="778591"/>
          </a:xfrm>
        </p:grpSpPr>
        <p:sp>
          <p:nvSpPr>
            <p:cNvPr id="5" name="Freeform 5"/>
            <p:cNvSpPr/>
            <p:nvPr/>
          </p:nvSpPr>
          <p:spPr>
            <a:xfrm>
              <a:off x="0" y="0"/>
              <a:ext cx="1336546" cy="778591"/>
            </a:xfrm>
            <a:custGeom>
              <a:avLst/>
              <a:gdLst/>
              <a:ahLst/>
              <a:cxnLst/>
              <a:rect l="l" t="t" r="r" b="b"/>
              <a:pathLst>
                <a:path w="1336546" h="778591">
                  <a:moveTo>
                    <a:pt x="41804" y="0"/>
                  </a:moveTo>
                  <a:lnTo>
                    <a:pt x="1294743" y="0"/>
                  </a:lnTo>
                  <a:cubicBezTo>
                    <a:pt x="1317830" y="0"/>
                    <a:pt x="1336546" y="18716"/>
                    <a:pt x="1336546" y="41804"/>
                  </a:cubicBezTo>
                  <a:lnTo>
                    <a:pt x="1336546" y="736787"/>
                  </a:lnTo>
                  <a:cubicBezTo>
                    <a:pt x="1336546" y="759875"/>
                    <a:pt x="1317830" y="778591"/>
                    <a:pt x="1294743" y="778591"/>
                  </a:cubicBezTo>
                  <a:lnTo>
                    <a:pt x="41804" y="778591"/>
                  </a:lnTo>
                  <a:cubicBezTo>
                    <a:pt x="18716" y="778591"/>
                    <a:pt x="0" y="759875"/>
                    <a:pt x="0" y="736787"/>
                  </a:cubicBezTo>
                  <a:lnTo>
                    <a:pt x="0" y="41804"/>
                  </a:lnTo>
                  <a:cubicBezTo>
                    <a:pt x="0" y="18716"/>
                    <a:pt x="18716" y="0"/>
                    <a:pt x="41804" y="0"/>
                  </a:cubicBezTo>
                  <a:close/>
                </a:path>
              </a:pathLst>
            </a:custGeom>
            <a:solidFill>
              <a:srgbClr val="FFFFFF"/>
            </a:solidFill>
            <a:ln w="19050" cap="rnd">
              <a:solidFill>
                <a:srgbClr val="B8D2A0"/>
              </a:solidFill>
              <a:prstDash val="lgDash"/>
              <a:round/>
            </a:ln>
          </p:spPr>
        </p:sp>
        <p:sp>
          <p:nvSpPr>
            <p:cNvPr id="6" name="TextBox 6"/>
            <p:cNvSpPr txBox="1"/>
            <p:nvPr/>
          </p:nvSpPr>
          <p:spPr>
            <a:xfrm>
              <a:off x="0" y="-66675"/>
              <a:ext cx="1336546" cy="845266"/>
            </a:xfrm>
            <a:prstGeom prst="rect">
              <a:avLst/>
            </a:prstGeom>
          </p:spPr>
          <p:txBody>
            <a:bodyPr lIns="50800" tIns="50800" rIns="50800" bIns="50800" rtlCol="0" anchor="ctr"/>
            <a:lstStyle/>
            <a:p>
              <a:pPr algn="ctr">
                <a:lnSpc>
                  <a:spcPts val="3499"/>
                </a:lnSpc>
              </a:pPr>
              <a:endParaRPr/>
            </a:p>
          </p:txBody>
        </p:sp>
      </p:grpSp>
      <p:grpSp>
        <p:nvGrpSpPr>
          <p:cNvPr id="7" name="Group 7"/>
          <p:cNvGrpSpPr/>
          <p:nvPr/>
        </p:nvGrpSpPr>
        <p:grpSpPr>
          <a:xfrm>
            <a:off x="1028700" y="5562129"/>
            <a:ext cx="4629940" cy="2966278"/>
            <a:chOff x="0" y="-66675"/>
            <a:chExt cx="1336546" cy="856289"/>
          </a:xfrm>
        </p:grpSpPr>
        <p:sp>
          <p:nvSpPr>
            <p:cNvPr id="8" name="Freeform 8"/>
            <p:cNvSpPr/>
            <p:nvPr/>
          </p:nvSpPr>
          <p:spPr>
            <a:xfrm>
              <a:off x="0" y="0"/>
              <a:ext cx="1336546" cy="789614"/>
            </a:xfrm>
            <a:custGeom>
              <a:avLst/>
              <a:gdLst/>
              <a:ahLst/>
              <a:cxnLst/>
              <a:rect l="l" t="t" r="r" b="b"/>
              <a:pathLst>
                <a:path w="1336546" h="789614">
                  <a:moveTo>
                    <a:pt x="41804" y="0"/>
                  </a:moveTo>
                  <a:lnTo>
                    <a:pt x="1294743" y="0"/>
                  </a:lnTo>
                  <a:cubicBezTo>
                    <a:pt x="1317830" y="0"/>
                    <a:pt x="1336546" y="18716"/>
                    <a:pt x="1336546" y="41804"/>
                  </a:cubicBezTo>
                  <a:lnTo>
                    <a:pt x="1336546" y="747811"/>
                  </a:lnTo>
                  <a:cubicBezTo>
                    <a:pt x="1336546" y="770898"/>
                    <a:pt x="1317830" y="789614"/>
                    <a:pt x="1294743" y="789614"/>
                  </a:cubicBezTo>
                  <a:lnTo>
                    <a:pt x="41804" y="789614"/>
                  </a:lnTo>
                  <a:cubicBezTo>
                    <a:pt x="18716" y="789614"/>
                    <a:pt x="0" y="770898"/>
                    <a:pt x="0" y="747811"/>
                  </a:cubicBezTo>
                  <a:lnTo>
                    <a:pt x="0" y="41804"/>
                  </a:lnTo>
                  <a:cubicBezTo>
                    <a:pt x="0" y="18716"/>
                    <a:pt x="18716" y="0"/>
                    <a:pt x="41804" y="0"/>
                  </a:cubicBezTo>
                  <a:close/>
                </a:path>
              </a:pathLst>
            </a:custGeom>
            <a:solidFill>
              <a:srgbClr val="FFFFFF"/>
            </a:solidFill>
            <a:ln w="19050" cap="rnd">
              <a:solidFill>
                <a:srgbClr val="B8D2A0"/>
              </a:solidFill>
              <a:prstDash val="lgDash"/>
              <a:round/>
            </a:ln>
          </p:spPr>
        </p:sp>
        <p:sp>
          <p:nvSpPr>
            <p:cNvPr id="9" name="TextBox 9"/>
            <p:cNvSpPr txBox="1"/>
            <p:nvPr/>
          </p:nvSpPr>
          <p:spPr>
            <a:xfrm>
              <a:off x="0" y="-66675"/>
              <a:ext cx="1336546" cy="856289"/>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12629360" y="2756624"/>
            <a:ext cx="4756102" cy="2870542"/>
            <a:chOff x="0" y="0"/>
            <a:chExt cx="1372966" cy="828653"/>
          </a:xfrm>
        </p:grpSpPr>
        <p:sp>
          <p:nvSpPr>
            <p:cNvPr id="11" name="Freeform 11"/>
            <p:cNvSpPr/>
            <p:nvPr/>
          </p:nvSpPr>
          <p:spPr>
            <a:xfrm>
              <a:off x="0" y="0"/>
              <a:ext cx="1372966" cy="828653"/>
            </a:xfrm>
            <a:custGeom>
              <a:avLst/>
              <a:gdLst/>
              <a:ahLst/>
              <a:cxnLst/>
              <a:rect l="l" t="t" r="r" b="b"/>
              <a:pathLst>
                <a:path w="1372966" h="828653">
                  <a:moveTo>
                    <a:pt x="40695" y="0"/>
                  </a:moveTo>
                  <a:lnTo>
                    <a:pt x="1332271" y="0"/>
                  </a:lnTo>
                  <a:cubicBezTo>
                    <a:pt x="1354746" y="0"/>
                    <a:pt x="1372966" y="18220"/>
                    <a:pt x="1372966" y="40695"/>
                  </a:cubicBezTo>
                  <a:lnTo>
                    <a:pt x="1372966" y="787958"/>
                  </a:lnTo>
                  <a:cubicBezTo>
                    <a:pt x="1372966" y="798751"/>
                    <a:pt x="1368679" y="809102"/>
                    <a:pt x="1361047" y="816733"/>
                  </a:cubicBezTo>
                  <a:cubicBezTo>
                    <a:pt x="1353415" y="824365"/>
                    <a:pt x="1343064" y="828653"/>
                    <a:pt x="1332271" y="828653"/>
                  </a:cubicBezTo>
                  <a:lnTo>
                    <a:pt x="40695" y="828653"/>
                  </a:lnTo>
                  <a:cubicBezTo>
                    <a:pt x="29902" y="828653"/>
                    <a:pt x="19551" y="824365"/>
                    <a:pt x="11919" y="816733"/>
                  </a:cubicBezTo>
                  <a:cubicBezTo>
                    <a:pt x="4287" y="809102"/>
                    <a:pt x="0" y="798751"/>
                    <a:pt x="0" y="787958"/>
                  </a:cubicBezTo>
                  <a:lnTo>
                    <a:pt x="0" y="40695"/>
                  </a:lnTo>
                  <a:cubicBezTo>
                    <a:pt x="0" y="29902"/>
                    <a:pt x="4287" y="19551"/>
                    <a:pt x="11919" y="11919"/>
                  </a:cubicBezTo>
                  <a:cubicBezTo>
                    <a:pt x="19551" y="4287"/>
                    <a:pt x="29902" y="0"/>
                    <a:pt x="40695" y="0"/>
                  </a:cubicBezTo>
                  <a:close/>
                </a:path>
              </a:pathLst>
            </a:custGeom>
            <a:solidFill>
              <a:srgbClr val="FFFFFF"/>
            </a:solidFill>
            <a:ln w="19050" cap="rnd">
              <a:solidFill>
                <a:srgbClr val="B8D2A0"/>
              </a:solidFill>
              <a:prstDash val="lgDash"/>
              <a:round/>
            </a:ln>
          </p:spPr>
        </p:sp>
        <p:sp>
          <p:nvSpPr>
            <p:cNvPr id="12" name="TextBox 12"/>
            <p:cNvSpPr txBox="1"/>
            <p:nvPr/>
          </p:nvSpPr>
          <p:spPr>
            <a:xfrm>
              <a:off x="0" y="-66675"/>
              <a:ext cx="1372966" cy="895328"/>
            </a:xfrm>
            <a:prstGeom prst="rect">
              <a:avLst/>
            </a:prstGeom>
          </p:spPr>
          <p:txBody>
            <a:bodyPr lIns="50800" tIns="50800" rIns="50800" bIns="50800" rtlCol="0" anchor="ctr"/>
            <a:lstStyle/>
            <a:p>
              <a:pPr algn="ctr">
                <a:lnSpc>
                  <a:spcPts val="3499"/>
                </a:lnSpc>
              </a:pPr>
              <a:endParaRPr/>
            </a:p>
          </p:txBody>
        </p:sp>
      </p:grpSp>
      <p:sp>
        <p:nvSpPr>
          <p:cNvPr id="13" name="Freeform 13"/>
          <p:cNvSpPr/>
          <p:nvPr/>
        </p:nvSpPr>
        <p:spPr>
          <a:xfrm>
            <a:off x="6161602" y="2814188"/>
            <a:ext cx="3248878" cy="2812979"/>
          </a:xfrm>
          <a:custGeom>
            <a:avLst/>
            <a:gdLst/>
            <a:ahLst/>
            <a:cxnLst/>
            <a:rect l="l" t="t" r="r" b="b"/>
            <a:pathLst>
              <a:path w="3248878" h="2812979">
                <a:moveTo>
                  <a:pt x="0" y="0"/>
                </a:moveTo>
                <a:lnTo>
                  <a:pt x="3248879" y="0"/>
                </a:lnTo>
                <a:lnTo>
                  <a:pt x="3248879" y="2812978"/>
                </a:lnTo>
                <a:lnTo>
                  <a:pt x="0" y="281297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8818892" y="5956183"/>
            <a:ext cx="3277932" cy="2812979"/>
          </a:xfrm>
          <a:custGeom>
            <a:avLst/>
            <a:gdLst/>
            <a:ahLst/>
            <a:cxnLst/>
            <a:rect l="l" t="t" r="r" b="b"/>
            <a:pathLst>
              <a:path w="3277932" h="2812979">
                <a:moveTo>
                  <a:pt x="0" y="0"/>
                </a:moveTo>
                <a:lnTo>
                  <a:pt x="3277932" y="0"/>
                </a:lnTo>
                <a:lnTo>
                  <a:pt x="3277932" y="2812979"/>
                </a:lnTo>
                <a:lnTo>
                  <a:pt x="0" y="281297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Freeform 15"/>
          <p:cNvSpPr/>
          <p:nvPr/>
        </p:nvSpPr>
        <p:spPr>
          <a:xfrm>
            <a:off x="9362856" y="2827099"/>
            <a:ext cx="2806522" cy="3265019"/>
          </a:xfrm>
          <a:custGeom>
            <a:avLst/>
            <a:gdLst/>
            <a:ahLst/>
            <a:cxnLst/>
            <a:rect l="l" t="t" r="r" b="b"/>
            <a:pathLst>
              <a:path w="2806522" h="3265019">
                <a:moveTo>
                  <a:pt x="0" y="0"/>
                </a:moveTo>
                <a:lnTo>
                  <a:pt x="2806522" y="0"/>
                </a:lnTo>
                <a:lnTo>
                  <a:pt x="2806522" y="3265019"/>
                </a:lnTo>
                <a:lnTo>
                  <a:pt x="0" y="3265019"/>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6" name="Freeform 16"/>
          <p:cNvSpPr/>
          <p:nvPr/>
        </p:nvSpPr>
        <p:spPr>
          <a:xfrm>
            <a:off x="6187426" y="5511310"/>
            <a:ext cx="2804907" cy="3277932"/>
          </a:xfrm>
          <a:custGeom>
            <a:avLst/>
            <a:gdLst/>
            <a:ahLst/>
            <a:cxnLst/>
            <a:rect l="l" t="t" r="r" b="b"/>
            <a:pathLst>
              <a:path w="2804907" h="3277932">
                <a:moveTo>
                  <a:pt x="0" y="0"/>
                </a:moveTo>
                <a:lnTo>
                  <a:pt x="2804908" y="0"/>
                </a:lnTo>
                <a:lnTo>
                  <a:pt x="2804908" y="3277932"/>
                </a:lnTo>
                <a:lnTo>
                  <a:pt x="0" y="327793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a:ln cap="sq">
            <a:noFill/>
            <a:prstDash val="solid"/>
            <a:miter/>
          </a:ln>
        </p:spPr>
      </p:sp>
      <p:sp>
        <p:nvSpPr>
          <p:cNvPr id="17" name="Freeform 17"/>
          <p:cNvSpPr/>
          <p:nvPr/>
        </p:nvSpPr>
        <p:spPr>
          <a:xfrm>
            <a:off x="7295699" y="3837763"/>
            <a:ext cx="715181" cy="713284"/>
          </a:xfrm>
          <a:custGeom>
            <a:avLst/>
            <a:gdLst/>
            <a:ahLst/>
            <a:cxnLst/>
            <a:rect l="l" t="t" r="r" b="b"/>
            <a:pathLst>
              <a:path w="715181" h="713284">
                <a:moveTo>
                  <a:pt x="0" y="0"/>
                </a:moveTo>
                <a:lnTo>
                  <a:pt x="715181" y="0"/>
                </a:lnTo>
                <a:lnTo>
                  <a:pt x="715181" y="713284"/>
                </a:lnTo>
                <a:lnTo>
                  <a:pt x="0" y="713284"/>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8" name="Freeform 18"/>
          <p:cNvSpPr/>
          <p:nvPr/>
        </p:nvSpPr>
        <p:spPr>
          <a:xfrm>
            <a:off x="10313268" y="3843290"/>
            <a:ext cx="711688" cy="702230"/>
          </a:xfrm>
          <a:custGeom>
            <a:avLst/>
            <a:gdLst/>
            <a:ahLst/>
            <a:cxnLst/>
            <a:rect l="l" t="t" r="r" b="b"/>
            <a:pathLst>
              <a:path w="711688" h="702230">
                <a:moveTo>
                  <a:pt x="0" y="0"/>
                </a:moveTo>
                <a:lnTo>
                  <a:pt x="711688" y="0"/>
                </a:lnTo>
                <a:lnTo>
                  <a:pt x="711688" y="702230"/>
                </a:lnTo>
                <a:lnTo>
                  <a:pt x="0" y="70223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19" name="Freeform 19"/>
          <p:cNvSpPr/>
          <p:nvPr/>
        </p:nvSpPr>
        <p:spPr>
          <a:xfrm>
            <a:off x="10246743" y="6941452"/>
            <a:ext cx="844737" cy="842443"/>
          </a:xfrm>
          <a:custGeom>
            <a:avLst/>
            <a:gdLst/>
            <a:ahLst/>
            <a:cxnLst/>
            <a:rect l="l" t="t" r="r" b="b"/>
            <a:pathLst>
              <a:path w="844737" h="842443">
                <a:moveTo>
                  <a:pt x="0" y="0"/>
                </a:moveTo>
                <a:lnTo>
                  <a:pt x="844737" y="0"/>
                </a:lnTo>
                <a:lnTo>
                  <a:pt x="844737" y="842443"/>
                </a:lnTo>
                <a:lnTo>
                  <a:pt x="0" y="84244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0" name="Freeform 20"/>
          <p:cNvSpPr/>
          <p:nvPr/>
        </p:nvSpPr>
        <p:spPr>
          <a:xfrm>
            <a:off x="7226405" y="6969945"/>
            <a:ext cx="853769" cy="785454"/>
          </a:xfrm>
          <a:custGeom>
            <a:avLst/>
            <a:gdLst/>
            <a:ahLst/>
            <a:cxnLst/>
            <a:rect l="l" t="t" r="r" b="b"/>
            <a:pathLst>
              <a:path w="853769" h="785454">
                <a:moveTo>
                  <a:pt x="0" y="0"/>
                </a:moveTo>
                <a:lnTo>
                  <a:pt x="853769" y="0"/>
                </a:lnTo>
                <a:lnTo>
                  <a:pt x="853769" y="785454"/>
                </a:lnTo>
                <a:lnTo>
                  <a:pt x="0" y="785454"/>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nvGrpSpPr>
          <p:cNvPr id="21" name="Group 21"/>
          <p:cNvGrpSpPr/>
          <p:nvPr/>
        </p:nvGrpSpPr>
        <p:grpSpPr>
          <a:xfrm>
            <a:off x="12629360" y="5956183"/>
            <a:ext cx="4934892" cy="2572224"/>
            <a:chOff x="0" y="0"/>
            <a:chExt cx="1424578" cy="742536"/>
          </a:xfrm>
        </p:grpSpPr>
        <p:sp>
          <p:nvSpPr>
            <p:cNvPr id="22" name="Freeform 22"/>
            <p:cNvSpPr/>
            <p:nvPr/>
          </p:nvSpPr>
          <p:spPr>
            <a:xfrm>
              <a:off x="0" y="0"/>
              <a:ext cx="1424578" cy="742536"/>
            </a:xfrm>
            <a:custGeom>
              <a:avLst/>
              <a:gdLst/>
              <a:ahLst/>
              <a:cxnLst/>
              <a:rect l="l" t="t" r="r" b="b"/>
              <a:pathLst>
                <a:path w="1424578" h="742536">
                  <a:moveTo>
                    <a:pt x="39220" y="0"/>
                  </a:moveTo>
                  <a:lnTo>
                    <a:pt x="1385358" y="0"/>
                  </a:lnTo>
                  <a:cubicBezTo>
                    <a:pt x="1395760" y="0"/>
                    <a:pt x="1405736" y="4132"/>
                    <a:pt x="1413091" y="11487"/>
                  </a:cubicBezTo>
                  <a:cubicBezTo>
                    <a:pt x="1420446" y="18843"/>
                    <a:pt x="1424578" y="28818"/>
                    <a:pt x="1424578" y="39220"/>
                  </a:cubicBezTo>
                  <a:lnTo>
                    <a:pt x="1424578" y="703316"/>
                  </a:lnTo>
                  <a:cubicBezTo>
                    <a:pt x="1424578" y="713717"/>
                    <a:pt x="1420446" y="723693"/>
                    <a:pt x="1413091" y="731048"/>
                  </a:cubicBezTo>
                  <a:cubicBezTo>
                    <a:pt x="1405736" y="738404"/>
                    <a:pt x="1395760" y="742536"/>
                    <a:pt x="1385358" y="742536"/>
                  </a:cubicBezTo>
                  <a:lnTo>
                    <a:pt x="39220" y="742536"/>
                  </a:lnTo>
                  <a:cubicBezTo>
                    <a:pt x="17560" y="742536"/>
                    <a:pt x="0" y="724976"/>
                    <a:pt x="0" y="703316"/>
                  </a:cubicBezTo>
                  <a:lnTo>
                    <a:pt x="0" y="39220"/>
                  </a:lnTo>
                  <a:cubicBezTo>
                    <a:pt x="0" y="28818"/>
                    <a:pt x="4132" y="18843"/>
                    <a:pt x="11487" y="11487"/>
                  </a:cubicBezTo>
                  <a:cubicBezTo>
                    <a:pt x="18843" y="4132"/>
                    <a:pt x="28818" y="0"/>
                    <a:pt x="39220" y="0"/>
                  </a:cubicBezTo>
                  <a:close/>
                </a:path>
              </a:pathLst>
            </a:custGeom>
            <a:solidFill>
              <a:srgbClr val="FFFFFF"/>
            </a:solidFill>
            <a:ln w="19050" cap="rnd">
              <a:solidFill>
                <a:srgbClr val="B8D2A0"/>
              </a:solidFill>
              <a:prstDash val="lgDash"/>
              <a:round/>
            </a:ln>
          </p:spPr>
        </p:sp>
        <p:sp>
          <p:nvSpPr>
            <p:cNvPr id="23" name="TextBox 23"/>
            <p:cNvSpPr txBox="1"/>
            <p:nvPr/>
          </p:nvSpPr>
          <p:spPr>
            <a:xfrm>
              <a:off x="0" y="-66675"/>
              <a:ext cx="1424578" cy="809211"/>
            </a:xfrm>
            <a:prstGeom prst="rect">
              <a:avLst/>
            </a:prstGeom>
          </p:spPr>
          <p:txBody>
            <a:bodyPr lIns="50800" tIns="50800" rIns="50800" bIns="50800" rtlCol="0" anchor="ctr"/>
            <a:lstStyle/>
            <a:p>
              <a:pPr algn="ctr">
                <a:lnSpc>
                  <a:spcPts val="3499"/>
                </a:lnSpc>
              </a:pPr>
              <a:endParaRPr/>
            </a:p>
          </p:txBody>
        </p:sp>
      </p:grpSp>
      <p:sp>
        <p:nvSpPr>
          <p:cNvPr id="24" name="TextBox 24"/>
          <p:cNvSpPr txBox="1"/>
          <p:nvPr/>
        </p:nvSpPr>
        <p:spPr>
          <a:xfrm>
            <a:off x="1028700" y="2918833"/>
            <a:ext cx="4539574" cy="2346796"/>
          </a:xfrm>
          <a:prstGeom prst="rect">
            <a:avLst/>
          </a:prstGeom>
        </p:spPr>
        <p:txBody>
          <a:bodyPr wrap="square" lIns="0" tIns="0" rIns="0" bIns="0" rtlCol="0" anchor="t">
            <a:spAutoFit/>
          </a:bodyPr>
          <a:lstStyle/>
          <a:p>
            <a:pPr algn="just">
              <a:lnSpc>
                <a:spcPts val="2940"/>
              </a:lnSpc>
            </a:pPr>
            <a:r>
              <a:rPr lang="en-US" sz="2100" spc="-8" dirty="0">
                <a:solidFill>
                  <a:srgbClr val="000000"/>
                </a:solidFill>
                <a:latin typeface="Poppins Bold"/>
                <a:ea typeface="Poppins Bold"/>
                <a:cs typeface="Poppins Bold"/>
                <a:sym typeface="Poppins Bold"/>
              </a:rPr>
              <a:t>State-of-the-Art Technology</a:t>
            </a:r>
          </a:p>
          <a:p>
            <a:pPr algn="just">
              <a:lnSpc>
                <a:spcPts val="2940"/>
              </a:lnSpc>
              <a:spcBef>
                <a:spcPct val="0"/>
              </a:spcBef>
            </a:pPr>
            <a:endParaRPr lang="en-US" sz="2100" spc="-8" dirty="0">
              <a:solidFill>
                <a:srgbClr val="000000"/>
              </a:solidFill>
              <a:latin typeface="Poppins Bold"/>
              <a:ea typeface="Poppins Bold"/>
              <a:cs typeface="Poppins Bold"/>
              <a:sym typeface="Poppins Bold"/>
            </a:endParaRPr>
          </a:p>
          <a:p>
            <a:pPr marL="388622" lvl="1" indent="-194311" algn="just">
              <a:lnSpc>
                <a:spcPts val="2520"/>
              </a:lnSpc>
              <a:buFont typeface="Arial"/>
              <a:buChar char="•"/>
            </a:pPr>
            <a:r>
              <a:rPr lang="en-US" sz="1800" spc="-7" dirty="0">
                <a:solidFill>
                  <a:srgbClr val="000000"/>
                </a:solidFill>
                <a:latin typeface="Poppins"/>
                <a:ea typeface="Poppins"/>
                <a:cs typeface="Poppins"/>
                <a:sym typeface="Poppins"/>
              </a:rPr>
              <a:t>We utilize cutting-edge technology and innovative solutions to ensure our services are efficient, reliable, and scalable, setting us apart from competitors.</a:t>
            </a:r>
          </a:p>
        </p:txBody>
      </p:sp>
      <p:sp>
        <p:nvSpPr>
          <p:cNvPr id="25" name="TextBox 25"/>
          <p:cNvSpPr txBox="1"/>
          <p:nvPr/>
        </p:nvSpPr>
        <p:spPr>
          <a:xfrm>
            <a:off x="12748200" y="2918833"/>
            <a:ext cx="4556522" cy="2321339"/>
          </a:xfrm>
          <a:prstGeom prst="rect">
            <a:avLst/>
          </a:prstGeom>
        </p:spPr>
        <p:txBody>
          <a:bodyPr lIns="0" tIns="0" rIns="0" bIns="0" rtlCol="0" anchor="t">
            <a:spAutoFit/>
          </a:bodyPr>
          <a:lstStyle/>
          <a:p>
            <a:pPr algn="l">
              <a:lnSpc>
                <a:spcPts val="2940"/>
              </a:lnSpc>
            </a:pPr>
            <a:r>
              <a:rPr lang="en-US" sz="2100" spc="-8" dirty="0">
                <a:solidFill>
                  <a:srgbClr val="000000"/>
                </a:solidFill>
                <a:latin typeface="Poppins Bold"/>
                <a:ea typeface="Poppins Bold"/>
                <a:cs typeface="Poppins Bold"/>
                <a:sym typeface="Poppins Bold"/>
              </a:rPr>
              <a:t>Customer-Centric Approach</a:t>
            </a:r>
          </a:p>
          <a:p>
            <a:pPr algn="l">
              <a:lnSpc>
                <a:spcPts val="2940"/>
              </a:lnSpc>
              <a:spcBef>
                <a:spcPct val="0"/>
              </a:spcBef>
            </a:pPr>
            <a:endParaRPr lang="en-US" sz="2100" spc="-8" dirty="0">
              <a:solidFill>
                <a:srgbClr val="000000"/>
              </a:solidFill>
              <a:latin typeface="Poppins Bold"/>
              <a:ea typeface="Poppins Bold"/>
              <a:cs typeface="Poppins Bold"/>
              <a:sym typeface="Poppins Bold"/>
            </a:endParaRPr>
          </a:p>
          <a:p>
            <a:pPr marL="388622" lvl="1" indent="-194311" algn="just">
              <a:lnSpc>
                <a:spcPts val="2520"/>
              </a:lnSpc>
              <a:buFont typeface="Arial"/>
              <a:buChar char="•"/>
            </a:pPr>
            <a:r>
              <a:rPr lang="en-US" sz="1800" spc="-7" dirty="0">
                <a:solidFill>
                  <a:srgbClr val="000000"/>
                </a:solidFill>
                <a:latin typeface="Poppins"/>
                <a:ea typeface="Poppins"/>
                <a:cs typeface="Poppins"/>
                <a:sym typeface="Poppins"/>
              </a:rPr>
              <a:t>We prioritize our clients' needs and work closely with them to provide personalized and adaptable solutions, ensuring high satisfaction and long-term partnerships.</a:t>
            </a:r>
          </a:p>
        </p:txBody>
      </p:sp>
      <p:sp>
        <p:nvSpPr>
          <p:cNvPr id="26" name="TextBox 26"/>
          <p:cNvSpPr txBox="1"/>
          <p:nvPr/>
        </p:nvSpPr>
        <p:spPr>
          <a:xfrm>
            <a:off x="1028700" y="5819731"/>
            <a:ext cx="4625326" cy="2667397"/>
          </a:xfrm>
          <a:prstGeom prst="rect">
            <a:avLst/>
          </a:prstGeom>
        </p:spPr>
        <p:txBody>
          <a:bodyPr wrap="square" lIns="0" tIns="0" rIns="0" bIns="0" rtlCol="0" anchor="t">
            <a:spAutoFit/>
          </a:bodyPr>
          <a:lstStyle/>
          <a:p>
            <a:pPr algn="l">
              <a:lnSpc>
                <a:spcPts val="2940"/>
              </a:lnSpc>
            </a:pPr>
            <a:r>
              <a:rPr lang="en-US" sz="2100" spc="-8" dirty="0">
                <a:solidFill>
                  <a:srgbClr val="000000"/>
                </a:solidFill>
                <a:latin typeface="Poppins Bold"/>
                <a:ea typeface="Poppins Bold"/>
                <a:cs typeface="Poppins Bold"/>
                <a:sym typeface="Poppins Bold"/>
              </a:rPr>
              <a:t>Expert Team</a:t>
            </a:r>
          </a:p>
          <a:p>
            <a:pPr algn="l">
              <a:lnSpc>
                <a:spcPts val="2940"/>
              </a:lnSpc>
              <a:spcBef>
                <a:spcPct val="0"/>
              </a:spcBef>
            </a:pPr>
            <a:endParaRPr lang="en-US" sz="2100" spc="-8" dirty="0">
              <a:solidFill>
                <a:srgbClr val="000000"/>
              </a:solidFill>
              <a:latin typeface="Poppins Bold"/>
              <a:ea typeface="Poppins Bold"/>
              <a:cs typeface="Poppins Bold"/>
              <a:sym typeface="Poppins Bold"/>
            </a:endParaRPr>
          </a:p>
          <a:p>
            <a:pPr marL="388622" lvl="1" indent="-194311" algn="just">
              <a:lnSpc>
                <a:spcPts val="2520"/>
              </a:lnSpc>
              <a:buFont typeface="Arial"/>
              <a:buChar char="•"/>
            </a:pPr>
            <a:r>
              <a:rPr lang="en-US" sz="1800" spc="-7" dirty="0">
                <a:solidFill>
                  <a:srgbClr val="000000"/>
                </a:solidFill>
                <a:latin typeface="Poppins"/>
                <a:ea typeface="Poppins"/>
                <a:cs typeface="Poppins"/>
                <a:sym typeface="Poppins"/>
              </a:rPr>
              <a:t>Our team comprises highly skilled professionals with extensive experience in their respective fields, ensuring that we deliver top-notch services and solutions tailored to our clients' needs.</a:t>
            </a:r>
          </a:p>
        </p:txBody>
      </p:sp>
      <p:sp>
        <p:nvSpPr>
          <p:cNvPr id="27" name="TextBox 27"/>
          <p:cNvSpPr txBox="1"/>
          <p:nvPr/>
        </p:nvSpPr>
        <p:spPr>
          <a:xfrm>
            <a:off x="12702778" y="5977730"/>
            <a:ext cx="4708999" cy="2241126"/>
          </a:xfrm>
          <a:prstGeom prst="rect">
            <a:avLst/>
          </a:prstGeom>
        </p:spPr>
        <p:txBody>
          <a:bodyPr lIns="0" tIns="0" rIns="0" bIns="0" rtlCol="0" anchor="t">
            <a:spAutoFit/>
          </a:bodyPr>
          <a:lstStyle/>
          <a:p>
            <a:pPr algn="l">
              <a:lnSpc>
                <a:spcPts val="2800"/>
              </a:lnSpc>
            </a:pPr>
            <a:r>
              <a:rPr lang="en-US" sz="2000" spc="-8" dirty="0">
                <a:solidFill>
                  <a:srgbClr val="000000"/>
                </a:solidFill>
                <a:latin typeface="Poppins Bold"/>
                <a:ea typeface="Poppins Bold"/>
                <a:cs typeface="Poppins Bold"/>
                <a:sym typeface="Poppins Bold"/>
              </a:rPr>
              <a:t>Comprehensive Service Offering</a:t>
            </a:r>
          </a:p>
          <a:p>
            <a:pPr algn="l">
              <a:lnSpc>
                <a:spcPts val="2800"/>
              </a:lnSpc>
              <a:spcBef>
                <a:spcPct val="0"/>
              </a:spcBef>
            </a:pPr>
            <a:endParaRPr lang="en-US" sz="2000" spc="-8" dirty="0">
              <a:solidFill>
                <a:srgbClr val="000000"/>
              </a:solidFill>
              <a:latin typeface="Poppins Bold"/>
              <a:ea typeface="Poppins Bold"/>
              <a:cs typeface="Poppins Bold"/>
              <a:sym typeface="Poppins Bold"/>
            </a:endParaRPr>
          </a:p>
          <a:p>
            <a:pPr marL="367032" lvl="1" indent="-183516" algn="just">
              <a:lnSpc>
                <a:spcPts val="2380"/>
              </a:lnSpc>
              <a:buFont typeface="Arial"/>
              <a:buChar char="•"/>
            </a:pPr>
            <a:r>
              <a:rPr lang="en-US" sz="1700" spc="-6" dirty="0">
                <a:solidFill>
                  <a:srgbClr val="000000"/>
                </a:solidFill>
                <a:latin typeface="Poppins"/>
                <a:ea typeface="Poppins"/>
                <a:cs typeface="Poppins"/>
                <a:sym typeface="Poppins"/>
              </a:rPr>
              <a:t>We offer a wide range of services under one roof, providing a one-stop solution for all our clients' requirements, which enhances convenience and streamlines their experience.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914403" y="2723601"/>
            <a:ext cx="0" cy="5875629"/>
          </a:xfrm>
          <a:prstGeom prst="line">
            <a:avLst/>
          </a:prstGeom>
          <a:ln w="38100" cap="flat">
            <a:solidFill>
              <a:srgbClr val="004B27"/>
            </a:solidFill>
            <a:prstDash val="sysDash"/>
            <a:headEnd type="none" w="sm" len="sm"/>
            <a:tailEnd type="none" w="sm" len="sm"/>
          </a:ln>
        </p:spPr>
      </p:sp>
      <p:sp>
        <p:nvSpPr>
          <p:cNvPr id="3" name="TextBox 3"/>
          <p:cNvSpPr txBox="1"/>
          <p:nvPr/>
        </p:nvSpPr>
        <p:spPr>
          <a:xfrm>
            <a:off x="1150106" y="894801"/>
            <a:ext cx="13404093" cy="717401"/>
          </a:xfrm>
          <a:prstGeom prst="rect">
            <a:avLst/>
          </a:prstGeom>
        </p:spPr>
        <p:txBody>
          <a:bodyPr wrap="square" lIns="0" tIns="0" rIns="0" bIns="0" rtlCol="0" anchor="t">
            <a:spAutoFit/>
          </a:bodyPr>
          <a:lstStyle/>
          <a:p>
            <a:pPr marL="0" lvl="0" indent="0" algn="l">
              <a:lnSpc>
                <a:spcPts val="5599"/>
              </a:lnSpc>
              <a:spcBef>
                <a:spcPct val="0"/>
              </a:spcBef>
            </a:pPr>
            <a:r>
              <a:rPr lang="en-US" sz="3999" dirty="0">
                <a:solidFill>
                  <a:srgbClr val="000000"/>
                </a:solidFill>
                <a:latin typeface="Poppins Bold Italics"/>
                <a:ea typeface="Poppins Bold Italics"/>
                <a:cs typeface="Poppins Bold Italics"/>
                <a:sym typeface="Poppins Bold Italics"/>
              </a:rPr>
              <a:t>EXPLORING OUR TARGET MARKET AND POTENTIAL</a:t>
            </a:r>
          </a:p>
        </p:txBody>
      </p:sp>
      <p:sp>
        <p:nvSpPr>
          <p:cNvPr id="4" name="TextBox 4"/>
          <p:cNvSpPr txBox="1"/>
          <p:nvPr/>
        </p:nvSpPr>
        <p:spPr>
          <a:xfrm>
            <a:off x="1150107" y="3156721"/>
            <a:ext cx="7095911" cy="1953709"/>
          </a:xfrm>
          <a:prstGeom prst="rect">
            <a:avLst/>
          </a:prstGeom>
        </p:spPr>
        <p:txBody>
          <a:bodyPr lIns="0" tIns="0" rIns="0" bIns="0" rtlCol="0" anchor="t">
            <a:spAutoFit/>
          </a:bodyPr>
          <a:lstStyle/>
          <a:p>
            <a:pPr algn="just">
              <a:lnSpc>
                <a:spcPts val="3079"/>
              </a:lnSpc>
              <a:spcBef>
                <a:spcPct val="0"/>
              </a:spcBef>
            </a:pPr>
            <a:r>
              <a:rPr lang="en-US" sz="2199" dirty="0">
                <a:solidFill>
                  <a:srgbClr val="000000"/>
                </a:solidFill>
                <a:latin typeface="Poppins"/>
                <a:ea typeface="Poppins"/>
                <a:cs typeface="Poppins"/>
                <a:sym typeface="Poppins"/>
              </a:rPr>
              <a:t>Projected to grow from </a:t>
            </a:r>
            <a:r>
              <a:rPr lang="en-US" sz="2199" dirty="0">
                <a:solidFill>
                  <a:srgbClr val="000000"/>
                </a:solidFill>
                <a:latin typeface="Poppins Bold"/>
                <a:ea typeface="Poppins Bold"/>
                <a:cs typeface="Poppins Bold"/>
                <a:sym typeface="Poppins Bold"/>
              </a:rPr>
              <a:t>USD 1.7 billion </a:t>
            </a:r>
            <a:r>
              <a:rPr lang="en-US" sz="2199" dirty="0">
                <a:solidFill>
                  <a:srgbClr val="000000"/>
                </a:solidFill>
                <a:latin typeface="Poppins"/>
                <a:ea typeface="Poppins"/>
                <a:cs typeface="Poppins"/>
                <a:sym typeface="Poppins"/>
              </a:rPr>
              <a:t>in </a:t>
            </a:r>
            <a:r>
              <a:rPr lang="en-US" sz="2199" dirty="0">
                <a:solidFill>
                  <a:srgbClr val="000000"/>
                </a:solidFill>
                <a:latin typeface="Poppins Bold"/>
                <a:ea typeface="Poppins Bold"/>
                <a:cs typeface="Poppins Bold"/>
                <a:sym typeface="Poppins Bold"/>
              </a:rPr>
              <a:t>2023</a:t>
            </a:r>
            <a:r>
              <a:rPr lang="en-US" sz="2199" dirty="0">
                <a:solidFill>
                  <a:srgbClr val="000000"/>
                </a:solidFill>
                <a:latin typeface="Poppins"/>
                <a:ea typeface="Poppins"/>
                <a:cs typeface="Poppins"/>
                <a:sym typeface="Poppins"/>
              </a:rPr>
              <a:t> to </a:t>
            </a:r>
            <a:r>
              <a:rPr lang="en-US" sz="2199" dirty="0">
                <a:solidFill>
                  <a:srgbClr val="000000"/>
                </a:solidFill>
                <a:latin typeface="Poppins Bold"/>
                <a:ea typeface="Poppins Bold"/>
                <a:cs typeface="Poppins Bold"/>
                <a:sym typeface="Poppins Bold"/>
              </a:rPr>
              <a:t>USD 4.7 billion by 2028</a:t>
            </a:r>
            <a:r>
              <a:rPr lang="en-US" sz="2199" dirty="0">
                <a:solidFill>
                  <a:srgbClr val="000000"/>
                </a:solidFill>
                <a:latin typeface="Poppins"/>
                <a:ea typeface="Poppins"/>
                <a:cs typeface="Poppins"/>
                <a:sym typeface="Poppins"/>
              </a:rPr>
              <a:t>, achieving a </a:t>
            </a:r>
            <a:r>
              <a:rPr lang="en-US" sz="2199" dirty="0">
                <a:solidFill>
                  <a:srgbClr val="000000"/>
                </a:solidFill>
                <a:latin typeface="Poppins Bold"/>
                <a:ea typeface="Poppins Bold"/>
                <a:cs typeface="Poppins Bold"/>
                <a:sym typeface="Poppins Bold"/>
              </a:rPr>
              <a:t>CAGR of 23.1%</a:t>
            </a:r>
            <a:r>
              <a:rPr lang="en-US" sz="2199" dirty="0">
                <a:solidFill>
                  <a:srgbClr val="000000"/>
                </a:solidFill>
                <a:latin typeface="Poppins"/>
                <a:ea typeface="Poppins"/>
                <a:cs typeface="Poppins"/>
                <a:sym typeface="Poppins"/>
              </a:rPr>
              <a:t>. This robust growth is driven by the rapid adoption of advanced agricultural technologies across India.</a:t>
            </a:r>
          </a:p>
        </p:txBody>
      </p:sp>
      <p:sp>
        <p:nvSpPr>
          <p:cNvPr id="5" name="TextBox 5"/>
          <p:cNvSpPr txBox="1"/>
          <p:nvPr/>
        </p:nvSpPr>
        <p:spPr>
          <a:xfrm>
            <a:off x="1150107" y="2637876"/>
            <a:ext cx="3107531" cy="542925"/>
          </a:xfrm>
          <a:prstGeom prst="rect">
            <a:avLst/>
          </a:prstGeom>
        </p:spPr>
        <p:txBody>
          <a:bodyPr lIns="0" tIns="0" rIns="0" bIns="0" rtlCol="0" anchor="t">
            <a:spAutoFit/>
          </a:bodyPr>
          <a:lstStyle/>
          <a:p>
            <a:pPr algn="ctr">
              <a:lnSpc>
                <a:spcPts val="4200"/>
              </a:lnSpc>
              <a:spcBef>
                <a:spcPct val="0"/>
              </a:spcBef>
            </a:pPr>
            <a:r>
              <a:rPr lang="en-US" sz="3000">
                <a:solidFill>
                  <a:srgbClr val="004B27"/>
                </a:solidFill>
                <a:latin typeface="Poppins Bold Italics"/>
                <a:ea typeface="Poppins Bold Italics"/>
                <a:cs typeface="Poppins Bold Italics"/>
                <a:sym typeface="Poppins Bold Italics"/>
              </a:rPr>
              <a:t>INDIAN MARKET </a:t>
            </a:r>
          </a:p>
        </p:txBody>
      </p:sp>
      <p:sp>
        <p:nvSpPr>
          <p:cNvPr id="6" name="TextBox 6"/>
          <p:cNvSpPr txBox="1"/>
          <p:nvPr/>
        </p:nvSpPr>
        <p:spPr>
          <a:xfrm>
            <a:off x="9384237" y="1866351"/>
            <a:ext cx="2622140" cy="542925"/>
          </a:xfrm>
          <a:prstGeom prst="rect">
            <a:avLst/>
          </a:prstGeom>
        </p:spPr>
        <p:txBody>
          <a:bodyPr lIns="0" tIns="0" rIns="0" bIns="0" rtlCol="0" anchor="t">
            <a:spAutoFit/>
          </a:bodyPr>
          <a:lstStyle/>
          <a:p>
            <a:pPr marL="0" lvl="0" indent="0" algn="l">
              <a:lnSpc>
                <a:spcPts val="4200"/>
              </a:lnSpc>
              <a:spcBef>
                <a:spcPct val="0"/>
              </a:spcBef>
            </a:pPr>
            <a:r>
              <a:rPr lang="en-US" sz="3000" u="none" strike="noStrike" dirty="0">
                <a:solidFill>
                  <a:srgbClr val="004B27"/>
                </a:solidFill>
                <a:latin typeface="Poppins Bold Italics"/>
                <a:ea typeface="Poppins Bold Italics"/>
                <a:cs typeface="Poppins Bold Italics"/>
                <a:sym typeface="Poppins Bold Italics"/>
              </a:rPr>
              <a:t>SEGMENT</a:t>
            </a:r>
          </a:p>
        </p:txBody>
      </p:sp>
      <p:sp>
        <p:nvSpPr>
          <p:cNvPr id="7" name="TextBox 7"/>
          <p:cNvSpPr txBox="1"/>
          <p:nvPr/>
        </p:nvSpPr>
        <p:spPr>
          <a:xfrm>
            <a:off x="9384237" y="2457045"/>
            <a:ext cx="7875063" cy="7309693"/>
          </a:xfrm>
          <a:prstGeom prst="rect">
            <a:avLst/>
          </a:prstGeom>
        </p:spPr>
        <p:txBody>
          <a:bodyPr lIns="0" tIns="0" rIns="0" bIns="0" rtlCol="0" anchor="t">
            <a:spAutoFit/>
          </a:bodyPr>
          <a:lstStyle/>
          <a:p>
            <a:pPr marL="453392" lvl="1" indent="-226696" algn="just">
              <a:lnSpc>
                <a:spcPts val="3780"/>
              </a:lnSpc>
              <a:buFont typeface="Arial"/>
              <a:buChar char="•"/>
            </a:pPr>
            <a:r>
              <a:rPr lang="en-US" sz="2100" dirty="0">
                <a:solidFill>
                  <a:srgbClr val="000000"/>
                </a:solidFill>
                <a:latin typeface="Poppins Bold"/>
                <a:ea typeface="Poppins Bold"/>
                <a:cs typeface="Poppins Bold"/>
                <a:sym typeface="Poppins Bold"/>
              </a:rPr>
              <a:t>Farmers: </a:t>
            </a:r>
            <a:r>
              <a:rPr lang="en-US" sz="2100" dirty="0">
                <a:solidFill>
                  <a:srgbClr val="000000"/>
                </a:solidFill>
                <a:latin typeface="Poppins"/>
                <a:ea typeface="Poppins"/>
                <a:cs typeface="Poppins"/>
                <a:sym typeface="Poppins"/>
              </a:rPr>
              <a:t>Seeking better market access, fair pricing, and modern agricultural practices</a:t>
            </a:r>
            <a:r>
              <a:rPr lang="en-US" sz="2100" dirty="0">
                <a:solidFill>
                  <a:srgbClr val="000000"/>
                </a:solidFill>
                <a:latin typeface="Poppins Bold"/>
                <a:ea typeface="Poppins Bold"/>
                <a:cs typeface="Poppins Bold"/>
                <a:sym typeface="Poppins Bold"/>
              </a:rPr>
              <a:t>.</a:t>
            </a:r>
          </a:p>
          <a:p>
            <a:pPr marL="453392" lvl="1" indent="-226696" algn="just">
              <a:lnSpc>
                <a:spcPts val="3780"/>
              </a:lnSpc>
              <a:buFont typeface="Arial"/>
              <a:buChar char="•"/>
            </a:pPr>
            <a:r>
              <a:rPr lang="en-US" sz="2100" dirty="0" err="1" smtClean="0">
                <a:solidFill>
                  <a:srgbClr val="000000"/>
                </a:solidFill>
                <a:latin typeface="Poppins Bold"/>
                <a:ea typeface="Poppins Bold"/>
                <a:cs typeface="Poppins Bold"/>
                <a:sym typeface="Poppins Bold"/>
              </a:rPr>
              <a:t>Agri</a:t>
            </a:r>
            <a:r>
              <a:rPr lang="en-US" sz="2100" dirty="0" smtClean="0">
                <a:solidFill>
                  <a:srgbClr val="000000"/>
                </a:solidFill>
                <a:latin typeface="Poppins Bold"/>
                <a:ea typeface="Poppins Bold"/>
                <a:cs typeface="Poppins Bold"/>
                <a:sym typeface="Poppins Bold"/>
              </a:rPr>
              <a:t>-Bazaar:</a:t>
            </a:r>
            <a:r>
              <a:rPr lang="en-US" sz="2100" dirty="0">
                <a:solidFill>
                  <a:srgbClr val="000000"/>
                </a:solidFill>
                <a:latin typeface="Poppins"/>
                <a:ea typeface="Poppins Bold"/>
                <a:cs typeface="Poppins"/>
                <a:sym typeface="Poppins"/>
              </a:rPr>
              <a:t> Targeting to connect buyers, retailers, traders, corporates, industrial users, exporters digitally at one place.</a:t>
            </a:r>
          </a:p>
          <a:p>
            <a:pPr marL="453392" lvl="1" indent="-226696" algn="just">
              <a:lnSpc>
                <a:spcPts val="3780"/>
              </a:lnSpc>
              <a:buFont typeface="Arial"/>
              <a:buChar char="•"/>
            </a:pPr>
            <a:r>
              <a:rPr lang="en-US" sz="2100" dirty="0" err="1" smtClean="0">
                <a:solidFill>
                  <a:srgbClr val="000000"/>
                </a:solidFill>
                <a:latin typeface="Poppins Bold"/>
                <a:ea typeface="Poppins Bold"/>
                <a:cs typeface="Poppins Bold"/>
                <a:sym typeface="Poppins Bold"/>
              </a:rPr>
              <a:t>Agri</a:t>
            </a:r>
            <a:r>
              <a:rPr lang="en-US" sz="2100" dirty="0" smtClean="0">
                <a:solidFill>
                  <a:srgbClr val="000000"/>
                </a:solidFill>
                <a:latin typeface="Poppins Bold"/>
                <a:ea typeface="Poppins Bold"/>
                <a:cs typeface="Poppins Bold"/>
                <a:sym typeface="Poppins Bold"/>
              </a:rPr>
              <a:t>-Input </a:t>
            </a:r>
            <a:r>
              <a:rPr lang="en-US" sz="2100" dirty="0">
                <a:solidFill>
                  <a:srgbClr val="000000"/>
                </a:solidFill>
                <a:latin typeface="Poppins Bold"/>
                <a:ea typeface="Poppins Bold"/>
                <a:cs typeface="Poppins Bold"/>
                <a:sym typeface="Poppins Bold"/>
              </a:rPr>
              <a:t>Industries: </a:t>
            </a:r>
            <a:r>
              <a:rPr lang="en-US" sz="2100" dirty="0">
                <a:solidFill>
                  <a:srgbClr val="000000"/>
                </a:solidFill>
                <a:latin typeface="Poppins"/>
                <a:ea typeface="Poppins"/>
                <a:cs typeface="Poppins"/>
                <a:sym typeface="Poppins"/>
              </a:rPr>
              <a:t>Aiming to connect with farmers to provide high-quality agricultural inputs. Looking for efficient </a:t>
            </a:r>
            <a:r>
              <a:rPr lang="en-US" sz="2100" dirty="0" smtClean="0">
                <a:solidFill>
                  <a:srgbClr val="000000"/>
                </a:solidFill>
                <a:latin typeface="Poppins"/>
                <a:ea typeface="Poppins"/>
                <a:cs typeface="Poppins"/>
                <a:sym typeface="Poppins"/>
              </a:rPr>
              <a:t>B2B, B2C transactions, </a:t>
            </a:r>
            <a:r>
              <a:rPr lang="en-US" sz="2100" dirty="0">
                <a:solidFill>
                  <a:srgbClr val="000000"/>
                </a:solidFill>
                <a:latin typeface="Poppins"/>
                <a:ea typeface="Poppins"/>
                <a:cs typeface="Poppins"/>
                <a:sym typeface="Poppins"/>
              </a:rPr>
              <a:t>dealer networks and </a:t>
            </a:r>
            <a:r>
              <a:rPr lang="en-US" sz="2100" dirty="0" err="1">
                <a:solidFill>
                  <a:srgbClr val="000000"/>
                </a:solidFill>
                <a:latin typeface="Poppins"/>
                <a:ea typeface="Poppins"/>
                <a:cs typeface="Poppins"/>
                <a:sym typeface="Poppins"/>
              </a:rPr>
              <a:t>and</a:t>
            </a:r>
            <a:r>
              <a:rPr lang="en-US" sz="2100" dirty="0">
                <a:solidFill>
                  <a:srgbClr val="000000"/>
                </a:solidFill>
                <a:latin typeface="Poppins"/>
                <a:ea typeface="Poppins"/>
                <a:cs typeface="Poppins"/>
                <a:sym typeface="Poppins"/>
              </a:rPr>
              <a:t> market insights</a:t>
            </a:r>
            <a:endParaRPr lang="en-US" sz="2100" dirty="0" smtClean="0">
              <a:solidFill>
                <a:srgbClr val="000000"/>
              </a:solidFill>
              <a:latin typeface="Poppins"/>
              <a:ea typeface="Poppins"/>
              <a:cs typeface="Poppins"/>
              <a:sym typeface="Poppins"/>
            </a:endParaRPr>
          </a:p>
          <a:p>
            <a:pPr marL="453392" lvl="1" indent="-226696" algn="just">
              <a:lnSpc>
                <a:spcPts val="3780"/>
              </a:lnSpc>
              <a:buFont typeface="Arial"/>
              <a:buChar char="•"/>
            </a:pPr>
            <a:r>
              <a:rPr lang="en-US" sz="2100" dirty="0" err="1">
                <a:solidFill>
                  <a:srgbClr val="000000"/>
                </a:solidFill>
                <a:latin typeface="Poppins Bold"/>
                <a:ea typeface="Poppins Bold"/>
                <a:cs typeface="Poppins Bold"/>
                <a:sym typeface="Poppins Bold"/>
              </a:rPr>
              <a:t>Agri</a:t>
            </a:r>
            <a:r>
              <a:rPr lang="en-US" sz="2100" dirty="0">
                <a:solidFill>
                  <a:srgbClr val="000000"/>
                </a:solidFill>
                <a:latin typeface="Poppins Bold"/>
                <a:ea typeface="Poppins Bold"/>
                <a:cs typeface="Poppins Bold"/>
                <a:sym typeface="Poppins Bold"/>
              </a:rPr>
              <a:t>-Students and Professionals: </a:t>
            </a:r>
            <a:r>
              <a:rPr lang="en-US" sz="2100" dirty="0">
                <a:solidFill>
                  <a:srgbClr val="000000"/>
                </a:solidFill>
                <a:latin typeface="Poppins"/>
                <a:ea typeface="Poppins"/>
                <a:cs typeface="Poppins"/>
                <a:sym typeface="Poppins"/>
              </a:rPr>
              <a:t>Needing educational resources and expert advice to enhance their skills and knowledge</a:t>
            </a:r>
            <a:r>
              <a:rPr lang="en-US" sz="2100" dirty="0" smtClean="0">
                <a:solidFill>
                  <a:srgbClr val="000000"/>
                </a:solidFill>
                <a:latin typeface="Poppins"/>
                <a:ea typeface="Poppins"/>
                <a:cs typeface="Poppins"/>
                <a:sym typeface="Poppins"/>
              </a:rPr>
              <a:t>.</a:t>
            </a:r>
            <a:endParaRPr lang="en-US" sz="2100" dirty="0">
              <a:solidFill>
                <a:srgbClr val="000000"/>
              </a:solidFill>
              <a:latin typeface="Poppins"/>
              <a:ea typeface="Poppins"/>
              <a:cs typeface="Poppins"/>
              <a:sym typeface="Poppins"/>
            </a:endParaRPr>
          </a:p>
          <a:p>
            <a:pPr marL="453392" lvl="1" indent="-226696" algn="just">
              <a:lnSpc>
                <a:spcPts val="3780"/>
              </a:lnSpc>
              <a:buFont typeface="Arial"/>
              <a:buChar char="•"/>
            </a:pPr>
            <a:r>
              <a:rPr lang="en-US" sz="2100" dirty="0" err="1">
                <a:solidFill>
                  <a:srgbClr val="000000"/>
                </a:solidFill>
                <a:latin typeface="Poppins Bold"/>
                <a:ea typeface="Poppins Bold"/>
                <a:cs typeface="Poppins Bold"/>
                <a:sym typeface="Poppins Bold"/>
              </a:rPr>
              <a:t>Agri</a:t>
            </a:r>
            <a:r>
              <a:rPr lang="en-US" sz="2100" dirty="0">
                <a:solidFill>
                  <a:srgbClr val="000000"/>
                </a:solidFill>
                <a:latin typeface="Poppins Bold"/>
                <a:ea typeface="Poppins Bold"/>
                <a:cs typeface="Poppins Bold"/>
                <a:sym typeface="Poppins Bold"/>
              </a:rPr>
              <a:t> expert: </a:t>
            </a:r>
            <a:r>
              <a:rPr lang="en-US" sz="2100" dirty="0" smtClean="0">
                <a:solidFill>
                  <a:srgbClr val="000000"/>
                </a:solidFill>
                <a:latin typeface="Poppins"/>
                <a:ea typeface="Poppins"/>
                <a:cs typeface="Poppins"/>
                <a:sym typeface="Poppins"/>
              </a:rPr>
              <a:t>Focused </a:t>
            </a:r>
            <a:r>
              <a:rPr lang="en-US" sz="2100" dirty="0">
                <a:solidFill>
                  <a:srgbClr val="000000"/>
                </a:solidFill>
                <a:latin typeface="Poppins"/>
                <a:ea typeface="Poppins"/>
                <a:cs typeface="Poppins"/>
                <a:sym typeface="Poppins"/>
              </a:rPr>
              <a:t>on improving agricultural productivity and sustainability through innovative solutions.</a:t>
            </a:r>
          </a:p>
        </p:txBody>
      </p:sp>
      <p:sp>
        <p:nvSpPr>
          <p:cNvPr id="8" name="TextBox 8"/>
          <p:cNvSpPr txBox="1"/>
          <p:nvPr/>
        </p:nvSpPr>
        <p:spPr>
          <a:xfrm>
            <a:off x="1150107" y="5095875"/>
            <a:ext cx="7095911" cy="276113"/>
          </a:xfrm>
          <a:prstGeom prst="rect">
            <a:avLst/>
          </a:prstGeom>
        </p:spPr>
        <p:txBody>
          <a:bodyPr lIns="0" tIns="0" rIns="0" bIns="0" rtlCol="0" anchor="t">
            <a:spAutoFit/>
          </a:bodyPr>
          <a:lstStyle/>
          <a:p>
            <a:pPr algn="l">
              <a:lnSpc>
                <a:spcPts val="2100"/>
              </a:lnSpc>
              <a:spcBef>
                <a:spcPct val="0"/>
              </a:spcBef>
            </a:pPr>
            <a:r>
              <a:rPr lang="en-US" sz="1500">
                <a:solidFill>
                  <a:srgbClr val="000000"/>
                </a:solidFill>
                <a:latin typeface="Poppins Bold"/>
                <a:ea typeface="Poppins Bold"/>
                <a:cs typeface="Poppins Bold"/>
                <a:sym typeface="Poppins Bold"/>
              </a:rPr>
              <a:t>Source: Markets &amp; Markets</a:t>
            </a:r>
          </a:p>
        </p:txBody>
      </p:sp>
      <p:sp>
        <p:nvSpPr>
          <p:cNvPr id="9" name="TextBox 9"/>
          <p:cNvSpPr txBox="1"/>
          <p:nvPr/>
        </p:nvSpPr>
        <p:spPr>
          <a:xfrm>
            <a:off x="1129364" y="5767156"/>
            <a:ext cx="3149017" cy="542888"/>
          </a:xfrm>
          <a:prstGeom prst="rect">
            <a:avLst/>
          </a:prstGeom>
        </p:spPr>
        <p:txBody>
          <a:bodyPr lIns="0" tIns="0" rIns="0" bIns="0" rtlCol="0" anchor="t">
            <a:spAutoFit/>
          </a:bodyPr>
          <a:lstStyle/>
          <a:p>
            <a:pPr algn="ctr">
              <a:lnSpc>
                <a:spcPts val="4200"/>
              </a:lnSpc>
              <a:spcBef>
                <a:spcPct val="0"/>
              </a:spcBef>
            </a:pPr>
            <a:r>
              <a:rPr lang="en-US" sz="3000">
                <a:solidFill>
                  <a:srgbClr val="004B27"/>
                </a:solidFill>
                <a:latin typeface="Poppins Bold Italics"/>
                <a:ea typeface="Poppins Bold Italics"/>
                <a:cs typeface="Poppins Bold Italics"/>
                <a:sym typeface="Poppins Bold Italics"/>
              </a:rPr>
              <a:t>GLOBAL MARKET</a:t>
            </a:r>
          </a:p>
        </p:txBody>
      </p:sp>
      <p:sp>
        <p:nvSpPr>
          <p:cNvPr id="10" name="TextBox 10"/>
          <p:cNvSpPr txBox="1"/>
          <p:nvPr/>
        </p:nvSpPr>
        <p:spPr>
          <a:xfrm>
            <a:off x="1150107" y="6520051"/>
            <a:ext cx="7095911" cy="1953709"/>
          </a:xfrm>
          <a:prstGeom prst="rect">
            <a:avLst/>
          </a:prstGeom>
        </p:spPr>
        <p:txBody>
          <a:bodyPr lIns="0" tIns="0" rIns="0" bIns="0" rtlCol="0" anchor="t">
            <a:spAutoFit/>
          </a:bodyPr>
          <a:lstStyle/>
          <a:p>
            <a:pPr algn="just">
              <a:lnSpc>
                <a:spcPts val="3079"/>
              </a:lnSpc>
              <a:spcBef>
                <a:spcPct val="0"/>
              </a:spcBef>
            </a:pPr>
            <a:r>
              <a:rPr lang="en-US" sz="2199" dirty="0">
                <a:solidFill>
                  <a:srgbClr val="000000"/>
                </a:solidFill>
                <a:latin typeface="Poppins"/>
                <a:ea typeface="Poppins"/>
                <a:cs typeface="Poppins"/>
                <a:sym typeface="Poppins"/>
              </a:rPr>
              <a:t>The global smart agriculture market size is expected to reach </a:t>
            </a:r>
            <a:r>
              <a:rPr lang="en-US" sz="2199" dirty="0">
                <a:solidFill>
                  <a:srgbClr val="000000"/>
                </a:solidFill>
                <a:latin typeface="Poppins Bold"/>
                <a:ea typeface="Poppins Bold"/>
                <a:cs typeface="Poppins Bold"/>
                <a:sym typeface="Poppins Bold"/>
              </a:rPr>
              <a:t>USD 20 billion by 2026</a:t>
            </a:r>
            <a:r>
              <a:rPr lang="en-US" sz="2199" dirty="0">
                <a:solidFill>
                  <a:srgbClr val="000000"/>
                </a:solidFill>
                <a:latin typeface="Poppins"/>
                <a:ea typeface="Poppins"/>
                <a:cs typeface="Poppins"/>
                <a:sym typeface="Poppins"/>
              </a:rPr>
              <a:t>, from </a:t>
            </a:r>
            <a:r>
              <a:rPr lang="en-US" sz="2199" dirty="0">
                <a:solidFill>
                  <a:srgbClr val="000000"/>
                </a:solidFill>
                <a:latin typeface="Poppins Bold"/>
                <a:ea typeface="Poppins Bold"/>
                <a:cs typeface="Poppins Bold"/>
                <a:sym typeface="Poppins Bold"/>
              </a:rPr>
              <a:t>USD 13 billion in 2021</a:t>
            </a:r>
            <a:r>
              <a:rPr lang="en-US" sz="2199" dirty="0">
                <a:solidFill>
                  <a:srgbClr val="000000"/>
                </a:solidFill>
                <a:latin typeface="Poppins"/>
                <a:ea typeface="Poppins"/>
                <a:cs typeface="Poppins"/>
                <a:sym typeface="Poppins"/>
              </a:rPr>
              <a:t>, at a </a:t>
            </a:r>
            <a:r>
              <a:rPr lang="en-US" sz="2199" dirty="0">
                <a:solidFill>
                  <a:srgbClr val="000000"/>
                </a:solidFill>
                <a:latin typeface="Poppins Bold"/>
                <a:ea typeface="Poppins Bold"/>
                <a:cs typeface="Poppins Bold"/>
                <a:sym typeface="Poppins Bold"/>
              </a:rPr>
              <a:t>CAGR of 9.0%</a:t>
            </a:r>
            <a:r>
              <a:rPr lang="en-US" sz="2199" dirty="0">
                <a:solidFill>
                  <a:srgbClr val="000000"/>
                </a:solidFill>
                <a:latin typeface="Poppins"/>
                <a:ea typeface="Poppins"/>
                <a:cs typeface="Poppins"/>
                <a:sym typeface="Poppins"/>
              </a:rPr>
              <a:t>. This growth is driven by the rising need for agricultural efficiency and yield improvements worldwide</a:t>
            </a:r>
          </a:p>
        </p:txBody>
      </p:sp>
      <p:sp>
        <p:nvSpPr>
          <p:cNvPr id="11" name="TextBox 11"/>
          <p:cNvSpPr txBox="1"/>
          <p:nvPr/>
        </p:nvSpPr>
        <p:spPr>
          <a:xfrm>
            <a:off x="1282177" y="8693292"/>
            <a:ext cx="7095911" cy="276113"/>
          </a:xfrm>
          <a:prstGeom prst="rect">
            <a:avLst/>
          </a:prstGeom>
        </p:spPr>
        <p:txBody>
          <a:bodyPr lIns="0" tIns="0" rIns="0" bIns="0" rtlCol="0" anchor="t">
            <a:spAutoFit/>
          </a:bodyPr>
          <a:lstStyle/>
          <a:p>
            <a:pPr algn="l">
              <a:lnSpc>
                <a:spcPts val="2100"/>
              </a:lnSpc>
              <a:spcBef>
                <a:spcPct val="0"/>
              </a:spcBef>
            </a:pPr>
            <a:r>
              <a:rPr lang="en-US" sz="1500" u="sng">
                <a:solidFill>
                  <a:srgbClr val="000000"/>
                </a:solidFill>
                <a:latin typeface="Poppins Bold"/>
                <a:ea typeface="Poppins Bold"/>
                <a:cs typeface="Poppins Bold"/>
                <a:sym typeface="Poppins Bold"/>
                <a:hlinkClick r:id="rId2" tooltip="https://www.grandviewresearch.com/industry-analysis/smart-agriculture-farming-market"/>
              </a:rPr>
              <a:t>Source: Grand View Research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85106"/>
            <a:ext cx="11087100" cy="717401"/>
          </a:xfrm>
          <a:prstGeom prst="rect">
            <a:avLst/>
          </a:prstGeom>
        </p:spPr>
        <p:txBody>
          <a:bodyPr wrap="square" lIns="0" tIns="0" rIns="0" bIns="0" rtlCol="0" anchor="t">
            <a:spAutoFit/>
          </a:bodyPr>
          <a:lstStyle/>
          <a:p>
            <a:pPr marL="0" lvl="0" indent="0" algn="l">
              <a:lnSpc>
                <a:spcPts val="5599"/>
              </a:lnSpc>
              <a:spcBef>
                <a:spcPct val="0"/>
              </a:spcBef>
            </a:pPr>
            <a:r>
              <a:rPr lang="en-US" sz="3999" dirty="0">
                <a:solidFill>
                  <a:srgbClr val="000000"/>
                </a:solidFill>
                <a:latin typeface="Poppins Bold Italics"/>
                <a:ea typeface="Poppins Bold Italics"/>
                <a:cs typeface="Poppins Bold Italics"/>
                <a:sym typeface="Poppins Bold Italics"/>
              </a:rPr>
              <a:t>COMPETITIVE LANDSCAPE IN AGRI-TECH</a:t>
            </a:r>
          </a:p>
        </p:txBody>
      </p:sp>
      <p:graphicFrame>
        <p:nvGraphicFramePr>
          <p:cNvPr id="3" name="Table 3"/>
          <p:cNvGraphicFramePr>
            <a:graphicFrameLocks noGrp="1"/>
          </p:cNvGraphicFramePr>
          <p:nvPr>
            <p:extLst>
              <p:ext uri="{D42A27DB-BD31-4B8C-83A1-F6EECF244321}">
                <p14:modId xmlns:p14="http://schemas.microsoft.com/office/powerpoint/2010/main" val="1470616422"/>
              </p:ext>
            </p:extLst>
          </p:nvPr>
        </p:nvGraphicFramePr>
        <p:xfrm>
          <a:off x="1028700" y="1257300"/>
          <a:ext cx="15975959" cy="8175739"/>
        </p:xfrm>
        <a:graphic>
          <a:graphicData uri="http://schemas.openxmlformats.org/drawingml/2006/table">
            <a:tbl>
              <a:tblPr/>
              <a:tblGrid>
                <a:gridCol w="4914900"/>
                <a:gridCol w="3581400"/>
                <a:gridCol w="4114800"/>
                <a:gridCol w="3364859"/>
              </a:tblGrid>
              <a:tr h="639780">
                <a:tc>
                  <a:txBody>
                    <a:bodyPr/>
                    <a:lstStyle/>
                    <a:p>
                      <a:pPr algn="l">
                        <a:lnSpc>
                          <a:spcPts val="2239"/>
                        </a:lnSpc>
                        <a:defRPr/>
                      </a:pPr>
                      <a:r>
                        <a:rPr lang="en-US" sz="1599" dirty="0">
                          <a:solidFill>
                            <a:srgbClr val="000000"/>
                          </a:solidFill>
                          <a:latin typeface="Poppins Bold Italics"/>
                          <a:ea typeface="Poppins Bold Italics"/>
                          <a:cs typeface="Poppins Bold Italics"/>
                          <a:sym typeface="Poppins Bold Italics"/>
                        </a:rPr>
                        <a:t>Features/Criteria</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Bold Italics"/>
                          <a:ea typeface="Poppins Bold Italics"/>
                          <a:cs typeface="Poppins Bold Italics"/>
                          <a:sym typeface="Poppins Bold Italics"/>
                        </a:rPr>
                        <a:t>eKrishiKendra</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Bold Italics"/>
                          <a:ea typeface="Poppins Bold Italics"/>
                          <a:cs typeface="Poppins Bold Italics"/>
                          <a:sym typeface="Poppins Bold Italics"/>
                        </a:rPr>
                        <a:t>AgroStar</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Bold Italics"/>
                          <a:ea typeface="Poppins Bold Italics"/>
                          <a:cs typeface="Poppins Bold Italics"/>
                          <a:sym typeface="Poppins Bold Italics"/>
                        </a:rPr>
                        <a:t>Cropin</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dirty="0">
                          <a:solidFill>
                            <a:srgbClr val="000000"/>
                          </a:solidFill>
                          <a:latin typeface="Poppins Bold"/>
                          <a:ea typeface="Poppins Bold"/>
                          <a:cs typeface="Poppins Bold"/>
                          <a:sym typeface="Poppins Bold"/>
                        </a:rPr>
                        <a:t>Marketplace</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mn-lt"/>
                          <a:ea typeface="+mn-ea"/>
                          <a:cs typeface="+mn-cs"/>
                        </a:rPr>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dirty="0">
                          <a:solidFill>
                            <a:srgbClr val="000000"/>
                          </a:solidFill>
                          <a:latin typeface="Poppins Bold"/>
                          <a:ea typeface="Poppins Bold"/>
                          <a:cs typeface="Poppins Bold"/>
                          <a:sym typeface="Poppins Bold"/>
                        </a:rPr>
                        <a:t>Localized Transactions</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dirty="0">
                          <a:solidFill>
                            <a:srgbClr val="000000"/>
                          </a:solidFill>
                          <a:latin typeface="Poppins Bold"/>
                          <a:ea typeface="Poppins Bold"/>
                          <a:cs typeface="Poppins Bold"/>
                          <a:sym typeface="Poppins Bold"/>
                        </a:rPr>
                        <a:t>Local Market Focus</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a:solidFill>
                            <a:srgbClr val="000000"/>
                          </a:solidFill>
                          <a:latin typeface="Poppins Bold"/>
                          <a:ea typeface="Poppins Bold"/>
                          <a:cs typeface="Poppins Bold"/>
                          <a:sym typeface="Poppins Bold"/>
                        </a:rPr>
                        <a:t>Real-time Data Analytics</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dirty="0">
                          <a:solidFill>
                            <a:srgbClr val="000000"/>
                          </a:solidFill>
                          <a:latin typeface="Poppins Bold"/>
                          <a:ea typeface="Poppins Bold"/>
                          <a:cs typeface="Poppins Bold"/>
                          <a:sym typeface="Poppins Bold"/>
                        </a:rPr>
                        <a:t>Sustainable Practices</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39780">
                <a:tc>
                  <a:txBody>
                    <a:bodyPr/>
                    <a:lstStyle/>
                    <a:p>
                      <a:pPr algn="l">
                        <a:lnSpc>
                          <a:spcPts val="2239"/>
                        </a:lnSpc>
                        <a:defRPr/>
                      </a:pPr>
                      <a:r>
                        <a:rPr lang="en-US" sz="1599">
                          <a:solidFill>
                            <a:srgbClr val="000000"/>
                          </a:solidFill>
                          <a:latin typeface="Poppins Bold"/>
                          <a:ea typeface="Poppins Bold"/>
                          <a:cs typeface="Poppins Bold"/>
                          <a:sym typeface="Poppins Bold"/>
                        </a:rPr>
                        <a:t>Automatic Satellite-Based Mapping</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49279">
                <a:tc>
                  <a:txBody>
                    <a:bodyPr/>
                    <a:lstStyle/>
                    <a:p>
                      <a:pPr algn="l">
                        <a:lnSpc>
                          <a:spcPts val="2239"/>
                        </a:lnSpc>
                        <a:defRPr/>
                      </a:pPr>
                      <a:r>
                        <a:rPr lang="en-US" sz="1599" dirty="0" smtClean="0">
                          <a:solidFill>
                            <a:srgbClr val="000000"/>
                          </a:solidFill>
                          <a:latin typeface="Poppins Bold"/>
                          <a:ea typeface="Poppins Bold"/>
                          <a:cs typeface="Poppins Bold"/>
                          <a:sym typeface="Poppins Bold"/>
                        </a:rPr>
                        <a:t>Customized</a:t>
                      </a:r>
                      <a:r>
                        <a:rPr lang="en-US" sz="1599" baseline="0" dirty="0" smtClean="0">
                          <a:solidFill>
                            <a:srgbClr val="000000"/>
                          </a:solidFill>
                          <a:latin typeface="Poppins Bold"/>
                          <a:ea typeface="Poppins Bold"/>
                          <a:cs typeface="Poppins Bold"/>
                          <a:sym typeface="Poppins Bold"/>
                        </a:rPr>
                        <a:t> </a:t>
                      </a:r>
                      <a:r>
                        <a:rPr lang="en-US" sz="1599" dirty="0" smtClean="0">
                          <a:solidFill>
                            <a:srgbClr val="000000"/>
                          </a:solidFill>
                          <a:latin typeface="Poppins Bold"/>
                          <a:ea typeface="Poppins Bold"/>
                          <a:cs typeface="Poppins Bold"/>
                          <a:sym typeface="Poppins Bold"/>
                        </a:rPr>
                        <a:t>Recommendations</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Poppins"/>
                          <a:ea typeface="Poppins"/>
                          <a:cs typeface="Poppins"/>
                          <a:sym typeface="Poppins"/>
                        </a:rPr>
                        <a:t>✓</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09600">
                <a:tc>
                  <a:txBody>
                    <a:bodyPr/>
                    <a:lstStyle/>
                    <a:p>
                      <a:pPr algn="l">
                        <a:lnSpc>
                          <a:spcPts val="2239"/>
                        </a:lnSpc>
                        <a:defRPr/>
                      </a:pPr>
                      <a:r>
                        <a:rPr lang="en-US" sz="1599" dirty="0">
                          <a:solidFill>
                            <a:srgbClr val="000000"/>
                          </a:solidFill>
                          <a:latin typeface="Poppins Bold"/>
                          <a:ea typeface="Poppins Bold"/>
                          <a:cs typeface="Poppins Bold"/>
                          <a:sym typeface="Poppins Bold"/>
                        </a:rPr>
                        <a:t>Farm Timeline and Advisory Services</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dirty="0" smtClean="0">
                          <a:solidFill>
                            <a:srgbClr val="000000"/>
                          </a:solidFill>
                          <a:latin typeface="Poppins"/>
                          <a:ea typeface="Poppins"/>
                          <a:cs typeface="Poppins"/>
                          <a:sym typeface="Poppins"/>
                        </a:rPr>
                        <a:t>✓</a:t>
                      </a:r>
                      <a:endParaRPr lang="en-US" sz="1100" dirty="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09600">
                <a:tc>
                  <a:txBody>
                    <a:bodyPr/>
                    <a:lstStyle/>
                    <a:p>
                      <a:pPr marL="0" marR="0" indent="0" algn="l" defTabSz="914400" rtl="0" eaLnBrk="1" fontAlgn="auto" latinLnBrk="0" hangingPunct="1">
                        <a:lnSpc>
                          <a:spcPts val="2239"/>
                        </a:lnSpc>
                        <a:spcBef>
                          <a:spcPts val="0"/>
                        </a:spcBef>
                        <a:spcAft>
                          <a:spcPts val="0"/>
                        </a:spcAft>
                        <a:buClrTx/>
                        <a:buSzTx/>
                        <a:buFontTx/>
                        <a:buNone/>
                        <a:tabLst/>
                        <a:defRPr/>
                      </a:pPr>
                      <a:r>
                        <a:rPr lang="en-US" sz="1600" dirty="0" smtClean="0">
                          <a:solidFill>
                            <a:srgbClr val="000000"/>
                          </a:solidFill>
                          <a:latin typeface="Poppins Bold"/>
                          <a:cs typeface="Poppins Bold"/>
                          <a:sym typeface="Poppins Bold"/>
                        </a:rPr>
                        <a:t>B2C,</a:t>
                      </a:r>
                      <a:r>
                        <a:rPr lang="en-US" sz="1600" baseline="0" dirty="0" smtClean="0">
                          <a:solidFill>
                            <a:srgbClr val="000000"/>
                          </a:solidFill>
                          <a:latin typeface="Poppins Bold"/>
                          <a:cs typeface="Poppins Bold"/>
                          <a:sym typeface="Poppins Bold"/>
                        </a:rPr>
                        <a:t> C2B, D2C</a:t>
                      </a:r>
                      <a:endParaRPr lang="en-US" sz="1600" dirty="0" smtClean="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dirty="0" smtClean="0">
                          <a:ln>
                            <a:noFill/>
                          </a:ln>
                          <a:solidFill>
                            <a:srgbClr val="000000"/>
                          </a:solidFill>
                          <a:effectLst/>
                          <a:uLnTx/>
                          <a:uFillTx/>
                          <a:latin typeface="Poppins"/>
                          <a:ea typeface="Poppins"/>
                          <a:cs typeface="Poppins"/>
                          <a:sym typeface="Poppins"/>
                        </a:rPr>
                        <a:t>✓</a:t>
                      </a:r>
                      <a:endParaRPr kumimoji="0" lang="en-US" sz="1100" b="0" i="0" u="none" strike="noStrike" kern="1200" cap="none" spc="0" normalizeH="0" baseline="0" noProof="0" dirty="0" smtClean="0">
                        <a:ln>
                          <a:noFill/>
                        </a:ln>
                        <a:solidFill>
                          <a:prstClr val="black"/>
                        </a:solidFill>
                        <a:effectLst/>
                        <a:uLnTx/>
                        <a:uFillTx/>
                        <a:latin typeface="+mn-lt"/>
                        <a:ea typeface="+mn-ea"/>
                        <a:cs typeface="+mn-cs"/>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09600">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Poppins Bold" charset="0"/>
                          <a:ea typeface="+mn-ea"/>
                          <a:cs typeface="Poppins Bold" charset="0"/>
                        </a:rPr>
                        <a:t>District crops profile</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dirty="0" smtClean="0">
                          <a:ln>
                            <a:noFill/>
                          </a:ln>
                          <a:solidFill>
                            <a:srgbClr val="000000"/>
                          </a:solidFill>
                          <a:effectLst/>
                          <a:uLnTx/>
                          <a:uFillTx/>
                          <a:latin typeface="Poppins"/>
                          <a:ea typeface="Poppins"/>
                          <a:cs typeface="Poppins"/>
                          <a:sym typeface="Poppins"/>
                        </a:rPr>
                        <a:t>✕</a:t>
                      </a:r>
                      <a:endParaRPr kumimoji="0" lang="en-US" sz="1100" b="0" i="0" u="none" strike="noStrike" kern="1200" cap="none" spc="0" normalizeH="0" baseline="0" noProof="0" dirty="0" smtClean="0">
                        <a:ln>
                          <a:noFill/>
                        </a:ln>
                        <a:solidFill>
                          <a:prstClr val="black"/>
                        </a:solidFill>
                        <a:effectLst/>
                        <a:uLnTx/>
                        <a:uFillTx/>
                        <a:latin typeface="+mn-lt"/>
                        <a:ea typeface="+mn-ea"/>
                        <a:cs typeface="+mn-cs"/>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09600">
                <a:tc>
                  <a:txBody>
                    <a:bodyPr/>
                    <a:lstStyle/>
                    <a:p>
                      <a:pPr algn="l">
                        <a:lnSpc>
                          <a:spcPts val="2239"/>
                        </a:lnSpc>
                        <a:defRPr/>
                      </a:pPr>
                      <a:r>
                        <a:rPr lang="en-US" sz="1600" b="0" dirty="0" err="1" smtClean="0">
                          <a:latin typeface="Poppins Bold" charset="0"/>
                          <a:cs typeface="Poppins Bold" charset="0"/>
                        </a:rPr>
                        <a:t>Agri</a:t>
                      </a:r>
                      <a:r>
                        <a:rPr lang="en-US" sz="1600" b="0" dirty="0" smtClean="0">
                          <a:latin typeface="Poppins Bold" charset="0"/>
                          <a:cs typeface="Poppins Bold" charset="0"/>
                        </a:rPr>
                        <a:t> Expert  Gateway</a:t>
                      </a:r>
                      <a:endParaRPr lang="en-US" sz="1600" b="0" dirty="0">
                        <a:latin typeface="Poppins Bold" charset="0"/>
                        <a:cs typeface="Poppins Bold" charset="0"/>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dirty="0" smtClean="0">
                          <a:ln>
                            <a:noFill/>
                          </a:ln>
                          <a:solidFill>
                            <a:srgbClr val="000000"/>
                          </a:solidFill>
                          <a:effectLst/>
                          <a:uLnTx/>
                          <a:uFillTx/>
                          <a:latin typeface="Poppins"/>
                          <a:ea typeface="Poppins"/>
                          <a:cs typeface="Poppins"/>
                          <a:sym typeface="Poppins"/>
                        </a:rPr>
                        <a:t>✕</a:t>
                      </a:r>
                      <a:endParaRPr kumimoji="0" lang="en-US" sz="1100" b="0" i="0" u="none" strike="noStrike" kern="1200" cap="none" spc="0" normalizeH="0" baseline="0" noProof="0" dirty="0" smtClean="0">
                        <a:ln>
                          <a:noFill/>
                        </a:ln>
                        <a:solidFill>
                          <a:prstClr val="black"/>
                        </a:solidFill>
                        <a:effectLst/>
                        <a:uLnTx/>
                        <a:uFillTx/>
                        <a:latin typeface="+mn-lt"/>
                        <a:ea typeface="+mn-ea"/>
                        <a:cs typeface="+mn-cs"/>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609600">
                <a:tc>
                  <a:txBody>
                    <a:bodyPr/>
                    <a:lstStyle/>
                    <a:p>
                      <a:pPr marL="0" marR="0" lvl="1" indent="0" algn="l" defTabSz="914400" rtl="0" eaLnBrk="1" fontAlgn="auto" latinLnBrk="0" hangingPunct="1">
                        <a:lnSpc>
                          <a:spcPts val="2239"/>
                        </a:lnSpc>
                        <a:spcBef>
                          <a:spcPts val="0"/>
                        </a:spcBef>
                        <a:spcAft>
                          <a:spcPts val="0"/>
                        </a:spcAft>
                        <a:buClrTx/>
                        <a:buSzTx/>
                        <a:buFontTx/>
                        <a:buNone/>
                        <a:tabLst/>
                        <a:defRPr/>
                      </a:pPr>
                      <a:r>
                        <a:rPr lang="en-US" sz="1700" dirty="0" smtClean="0">
                          <a:solidFill>
                            <a:srgbClr val="000000"/>
                          </a:solidFill>
                          <a:latin typeface="Poppins Bold"/>
                          <a:ea typeface="Poppins Bold"/>
                          <a:cs typeface="Poppins Bold"/>
                          <a:sym typeface="Poppins Bold"/>
                        </a:rPr>
                        <a:t>e-Classroom &amp; e-Library</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dirty="0" smtClean="0">
                          <a:ln>
                            <a:noFill/>
                          </a:ln>
                          <a:solidFill>
                            <a:srgbClr val="000000"/>
                          </a:solidFill>
                          <a:effectLst/>
                          <a:uLnTx/>
                          <a:uFillTx/>
                          <a:latin typeface="Poppins"/>
                          <a:ea typeface="Poppins"/>
                          <a:cs typeface="Poppins"/>
                          <a:sym typeface="Poppins"/>
                        </a:rPr>
                        <a:t>✕</a:t>
                      </a:r>
                      <a:endParaRPr kumimoji="0" lang="en-US" sz="1100" b="0" i="0" u="none" strike="noStrike" kern="1200" cap="none" spc="0" normalizeH="0" baseline="0" noProof="0" dirty="0" smtClean="0">
                        <a:ln>
                          <a:noFill/>
                        </a:ln>
                        <a:solidFill>
                          <a:prstClr val="black"/>
                        </a:solidFill>
                        <a:effectLst/>
                        <a:uLnTx/>
                        <a:uFillTx/>
                        <a:latin typeface="+mn-lt"/>
                        <a:ea typeface="+mn-ea"/>
                        <a:cs typeface="+mn-cs"/>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600" dirty="0" smtClean="0"/>
                        <a:t>✕</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1425</Words>
  <Application>Microsoft Office PowerPoint</Application>
  <PresentationFormat>Custom</PresentationFormat>
  <Paragraphs>211</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Nexa</vt:lpstr>
      <vt:lpstr>Poppins Bold</vt:lpstr>
      <vt:lpstr>Calibri</vt:lpstr>
      <vt:lpstr>League Spartan</vt:lpstr>
      <vt:lpstr>Poppins</vt:lpstr>
      <vt:lpstr>Nexa Bold Italics</vt:lpstr>
      <vt:lpstr>Poppins Italics</vt:lpstr>
      <vt:lpstr>Poppins Light</vt:lpstr>
      <vt:lpstr>Poppins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AGRIDIGI TECH (OPC) PRIVATE LIMITED</dc:title>
  <cp:lastModifiedBy>aum</cp:lastModifiedBy>
  <cp:revision>61</cp:revision>
  <dcterms:created xsi:type="dcterms:W3CDTF">2006-08-16T00:00:00Z</dcterms:created>
  <dcterms:modified xsi:type="dcterms:W3CDTF">2024-08-09T11:33:41Z</dcterms:modified>
  <dc:identifier>DAGMxk_JlgM</dc:identifier>
</cp:coreProperties>
</file>